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 id="2147483667" r:id="rId6"/>
  </p:sldMasterIdLst>
  <p:notesMasterIdLst>
    <p:notesMasterId r:id="rId36"/>
  </p:notesMasterIdLst>
  <p:sldIdLst>
    <p:sldId id="261" r:id="rId7"/>
    <p:sldId id="4094" r:id="rId8"/>
    <p:sldId id="259" r:id="rId9"/>
    <p:sldId id="270" r:id="rId10"/>
    <p:sldId id="262" r:id="rId11"/>
    <p:sldId id="4110" r:id="rId12"/>
    <p:sldId id="4111" r:id="rId13"/>
    <p:sldId id="4114" r:id="rId14"/>
    <p:sldId id="4113" r:id="rId15"/>
    <p:sldId id="4112" r:id="rId16"/>
    <p:sldId id="4095" r:id="rId17"/>
    <p:sldId id="4098" r:id="rId18"/>
    <p:sldId id="4099" r:id="rId19"/>
    <p:sldId id="4100" r:id="rId20"/>
    <p:sldId id="4115" r:id="rId21"/>
    <p:sldId id="4109" r:id="rId22"/>
    <p:sldId id="4118" r:id="rId23"/>
    <p:sldId id="4119" r:id="rId24"/>
    <p:sldId id="4101" r:id="rId25"/>
    <p:sldId id="4102" r:id="rId26"/>
    <p:sldId id="4103" r:id="rId27"/>
    <p:sldId id="4104" r:id="rId28"/>
    <p:sldId id="4105" r:id="rId29"/>
    <p:sldId id="4107" r:id="rId30"/>
    <p:sldId id="4116" r:id="rId31"/>
    <p:sldId id="4106" r:id="rId32"/>
    <p:sldId id="4120" r:id="rId33"/>
    <p:sldId id="4108" r:id="rId34"/>
    <p:sldId id="411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805AF6-72D7-4EB1-84CA-07AA83A4C4D9}" v="21" dt="2026-05-13T08:18:34.225"/>
    <p1510:client id="{E93731F6-E3AC-4B46-AE7F-AE131DB4D9BF}" v="6" dt="2026-05-13T08:57:52.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963" autoAdjust="0"/>
  </p:normalViewPr>
  <p:slideViewPr>
    <p:cSldViewPr snapToGrid="0">
      <p:cViewPr varScale="1">
        <p:scale>
          <a:sx n="40" d="100"/>
          <a:sy n="40" d="100"/>
        </p:scale>
        <p:origin x="166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8AFF5-39A6-41EA-B395-03C24789F1BF}" type="datetimeFigureOut">
              <a:rPr lang="en-GB" smtClean="0"/>
              <a:t>14/05/2026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6BBE1C-0048-4870-A2FF-EFBF1E1100F6}" type="slidenum">
              <a:rPr lang="en-GB" smtClean="0"/>
              <a:t>‹#›</a:t>
            </a:fld>
            <a:endParaRPr lang="en-GB"/>
          </a:p>
        </p:txBody>
      </p:sp>
    </p:spTree>
    <p:extLst>
      <p:ext uri="{BB962C8B-B14F-4D97-AF65-F5344CB8AC3E}">
        <p14:creationId xmlns:p14="http://schemas.microsoft.com/office/powerpoint/2010/main" val="3546031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Welcome and introductions from team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effectLst/>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rPr>
              <a:t>Open to EVERYONE -so anyone who works in the early years, anyone who has started an application, anyone who expressed an interest AND people who have already submitted an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Calibri" panose="020F0502020204030204" pitchFamily="34" charset="0"/>
                <a:ea typeface="Calibri" panose="020F0502020204030204" pitchFamily="34" charset="0"/>
              </a:rPr>
              <a:t>Share information about the programme and answer any questions you may have! </a:t>
            </a:r>
          </a:p>
          <a:p>
            <a:endParaRPr lang="en-GB"/>
          </a:p>
        </p:txBody>
      </p:sp>
      <p:sp>
        <p:nvSpPr>
          <p:cNvPr id="4" name="Slide Number Placeholder 3"/>
          <p:cNvSpPr>
            <a:spLocks noGrp="1"/>
          </p:cNvSpPr>
          <p:nvPr>
            <p:ph type="sldNum" sz="quarter" idx="5"/>
          </p:nvPr>
        </p:nvSpPr>
        <p:spPr/>
        <p:txBody>
          <a:bodyPr/>
          <a:lstStyle/>
          <a:p>
            <a:fld id="{6F6BBE1C-0048-4870-A2FF-EFBF1E1100F6}" type="slidenum">
              <a:rPr lang="en-GB" smtClean="0"/>
              <a:t>1</a:t>
            </a:fld>
            <a:endParaRPr lang="en-GB"/>
          </a:p>
        </p:txBody>
      </p:sp>
    </p:spTree>
    <p:extLst>
      <p:ext uri="{BB962C8B-B14F-4D97-AF65-F5344CB8AC3E}">
        <p14:creationId xmlns:p14="http://schemas.microsoft.com/office/powerpoint/2010/main" val="282194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Throughout the </a:t>
            </a:r>
            <a:r>
              <a:rPr lang="en-US" err="1"/>
              <a:t>programme</a:t>
            </a:r>
            <a:r>
              <a:rPr lang="en-US"/>
              <a:t>, trainees will acquire Subject Knowledge, Professionals Skills and learn Professional </a:t>
            </a:r>
            <a:r>
              <a:rPr lang="en-US" err="1"/>
              <a:t>Behaviours</a:t>
            </a:r>
            <a:r>
              <a:rPr lang="en-US"/>
              <a:t> on their journey to becoming Early Years Teachers</a:t>
            </a:r>
            <a:endParaRPr lang="en-GB"/>
          </a:p>
          <a:p>
            <a:r>
              <a:rPr lang="en-GB"/>
              <a:t>Initial phone call with MF to plan out your journey. </a:t>
            </a:r>
          </a:p>
        </p:txBody>
      </p:sp>
      <p:sp>
        <p:nvSpPr>
          <p:cNvPr id="4" name="Slide Number Placeholder 3"/>
          <p:cNvSpPr>
            <a:spLocks noGrp="1"/>
          </p:cNvSpPr>
          <p:nvPr>
            <p:ph type="sldNum" sz="quarter" idx="5"/>
          </p:nvPr>
        </p:nvSpPr>
        <p:spPr/>
        <p:txBody>
          <a:bodyPr/>
          <a:lstStyle/>
          <a:p>
            <a:fld id="{6F6BBE1C-0048-4870-A2FF-EFBF1E1100F6}" type="slidenum">
              <a:rPr lang="en-GB" smtClean="0"/>
              <a:t>11</a:t>
            </a:fld>
            <a:endParaRPr lang="en-GB"/>
          </a:p>
        </p:txBody>
      </p:sp>
    </p:spTree>
    <p:extLst>
      <p:ext uri="{BB962C8B-B14F-4D97-AF65-F5344CB8AC3E}">
        <p14:creationId xmlns:p14="http://schemas.microsoft.com/office/powerpoint/2010/main" val="1571022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EYITT curriculum encompasses the totality of trainees’ learning experiences throughout their time on the programme. Our curriculum is broad, balanced, relevant and forward thinking in order to meet the needs of the Early Years sector and raise outcomes for all children. Immersion in the curriculum and the experiences it offers will prepare trainees for their future career as Early Years Teachers.</a:t>
            </a:r>
          </a:p>
          <a:p>
            <a:endParaRPr lang="en-GB"/>
          </a:p>
          <a:p>
            <a:r>
              <a:rPr lang="en-GB" b="0" i="0">
                <a:solidFill>
                  <a:srgbClr val="000000"/>
                </a:solidFill>
                <a:effectLst/>
                <a:latin typeface="Lato" panose="020F0502020204030203" pitchFamily="34" charset="0"/>
              </a:rPr>
              <a:t>      The EYITT program combines in-person and online learning, practical experiences, and teaching observations. It focuses on enhancing student teachers' understanding of the Early Years Foundation Stage (EYFS) and the National Curriculum, as well as developing their leadership skills. Student teachers are expected to demonstrate their achievement of the Teachers’ Standards (Early Years) through their personal practice.</a:t>
            </a:r>
            <a:endParaRPr lang="en-GB"/>
          </a:p>
          <a:p>
            <a:endParaRPr lang="en-GB"/>
          </a:p>
        </p:txBody>
      </p:sp>
      <p:sp>
        <p:nvSpPr>
          <p:cNvPr id="4" name="Slide Number Placeholder 3"/>
          <p:cNvSpPr>
            <a:spLocks noGrp="1"/>
          </p:cNvSpPr>
          <p:nvPr>
            <p:ph type="sldNum" sz="quarter" idx="5"/>
          </p:nvPr>
        </p:nvSpPr>
        <p:spPr/>
        <p:txBody>
          <a:bodyPr/>
          <a:lstStyle/>
          <a:p>
            <a:fld id="{6F6BBE1C-0048-4870-A2FF-EFBF1E1100F6}" type="slidenum">
              <a:rPr lang="en-GB" smtClean="0"/>
              <a:t>12</a:t>
            </a:fld>
            <a:endParaRPr lang="en-GB"/>
          </a:p>
        </p:txBody>
      </p:sp>
    </p:spTree>
    <p:extLst>
      <p:ext uri="{BB962C8B-B14F-4D97-AF65-F5344CB8AC3E}">
        <p14:creationId xmlns:p14="http://schemas.microsoft.com/office/powerpoint/2010/main" val="1990869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14</a:t>
            </a:fld>
            <a:endParaRPr lang="en-GB"/>
          </a:p>
        </p:txBody>
      </p:sp>
    </p:spTree>
    <p:extLst>
      <p:ext uri="{BB962C8B-B14F-4D97-AF65-F5344CB8AC3E}">
        <p14:creationId xmlns:p14="http://schemas.microsoft.com/office/powerpoint/2010/main" val="1004502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15</a:t>
            </a:fld>
            <a:endParaRPr lang="en-GB"/>
          </a:p>
        </p:txBody>
      </p:sp>
    </p:spTree>
    <p:extLst>
      <p:ext uri="{BB962C8B-B14F-4D97-AF65-F5344CB8AC3E}">
        <p14:creationId xmlns:p14="http://schemas.microsoft.com/office/powerpoint/2010/main" val="4252235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16</a:t>
            </a:fld>
            <a:endParaRPr lang="en-GB"/>
          </a:p>
        </p:txBody>
      </p:sp>
    </p:spTree>
    <p:extLst>
      <p:ext uri="{BB962C8B-B14F-4D97-AF65-F5344CB8AC3E}">
        <p14:creationId xmlns:p14="http://schemas.microsoft.com/office/powerpoint/2010/main" val="1271508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18</a:t>
            </a:fld>
            <a:endParaRPr lang="en-GB"/>
          </a:p>
        </p:txBody>
      </p:sp>
    </p:spTree>
    <p:extLst>
      <p:ext uri="{BB962C8B-B14F-4D97-AF65-F5344CB8AC3E}">
        <p14:creationId xmlns:p14="http://schemas.microsoft.com/office/powerpoint/2010/main" val="868397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Not QTS! Explain QTS is needed if wanting to teach in Reception Class in maintained schools.</a:t>
            </a:r>
          </a:p>
          <a:p>
            <a:endParaRPr lang="en-GB"/>
          </a:p>
          <a:p>
            <a:r>
              <a:rPr lang="en-GB"/>
              <a:t>Be clear about eligibility for employer incentive funding: </a:t>
            </a:r>
          </a:p>
          <a:p>
            <a:r>
              <a:rPr lang="en-GB" b="1">
                <a:solidFill>
                  <a:srgbClr val="0B0C0C"/>
                </a:solidFill>
              </a:rPr>
              <a:t>Types of company</a:t>
            </a:r>
            <a:endParaRPr lang="en-GB"/>
          </a:p>
          <a:p>
            <a:r>
              <a:rPr lang="en-GB">
                <a:solidFill>
                  <a:srgbClr val="0B0C0C"/>
                </a:solidFill>
              </a:rPr>
              <a:t>The trainee must be an employee of the early years business. Sole traders and business partners are not eligible for an employer incentive as they are classed as self-employed by HM Revenue and Customs (HMRC).</a:t>
            </a:r>
            <a:endParaRPr lang="en-GB"/>
          </a:p>
          <a:p>
            <a:r>
              <a:rPr lang="en-GB">
                <a:solidFill>
                  <a:srgbClr val="0B0C0C"/>
                </a:solidFill>
              </a:rPr>
              <a:t>If the sole trader employs their staff on PAYE then the employed member of staff would be eligible for the employer incentive. The employee of a sole trader may be required to provide their contract of employment to confirm their eligibility for the employer incentive.</a:t>
            </a:r>
            <a:endParaRPr lang="en-GB"/>
          </a:p>
          <a:p>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523358-429A-4017-BE80-89AB1BD5859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3129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dirty="0"/>
              <a:t>We are the largest EYITT training provider having trained and assessed  many candidates for Early Years Professional Status and subsequently EYITT since 2007. We have created a childminder offer to support your individual journey through the course. </a:t>
            </a:r>
          </a:p>
          <a:p>
            <a:pPr lvl="1"/>
            <a:endParaRPr lang="en-GB" dirty="0">
              <a:cs typeface="Calibri"/>
            </a:endParaRPr>
          </a:p>
          <a:p>
            <a:pPr lvl="1"/>
            <a:r>
              <a:rPr lang="en-GB" dirty="0">
                <a:cs typeface="Calibri"/>
              </a:rPr>
              <a:t>Numbers of student teachers are increasing each year, based on extremely positive feedback. 98% students would recommend the programme to a friend or colleague.</a:t>
            </a:r>
          </a:p>
          <a:p>
            <a:pPr lvl="1"/>
            <a:r>
              <a:rPr lang="en-GB" dirty="0"/>
              <a:t>We have successfully supported a wide variety of student teachers to achieve Early Years Teacher Status including those employed in</a:t>
            </a:r>
            <a:r>
              <a:rPr lang="en-GB" baseline="0" dirty="0"/>
              <a:t> </a:t>
            </a:r>
            <a:r>
              <a:rPr lang="en-GB" dirty="0"/>
              <a:t>early</a:t>
            </a:r>
            <a:r>
              <a:rPr lang="en-GB" baseline="0" dirty="0"/>
              <a:t> years and graduates wishing to enter the early years work force.</a:t>
            </a:r>
            <a:endParaRPr lang="en-GB" dirty="0"/>
          </a:p>
          <a:p>
            <a:pPr lvl="1"/>
            <a:endParaRPr lang="en-GB" dirty="0"/>
          </a:p>
          <a:p>
            <a:pPr lvl="1"/>
            <a:r>
              <a:rPr lang="en-GB" dirty="0"/>
              <a:t>We offer a successful </a:t>
            </a:r>
            <a:r>
              <a:rPr lang="en-GB" b="1" dirty="0"/>
              <a:t>blended training </a:t>
            </a:r>
            <a:r>
              <a:rPr lang="en-GB" dirty="0"/>
              <a:t>programme with face to face and e learning components</a:t>
            </a:r>
            <a:r>
              <a:rPr lang="en-GB" baseline="0" dirty="0"/>
              <a:t> that helps manage  study and learning alongside professional and working commitments of those on the route for employed people.</a:t>
            </a:r>
            <a:endParaRPr lang="en-GB" dirty="0"/>
          </a:p>
          <a:p>
            <a:pPr lvl="1"/>
            <a:endParaRPr lang="en-GB" dirty="0"/>
          </a:p>
          <a:p>
            <a:pPr lvl="1"/>
            <a:r>
              <a:rPr lang="en-GB" dirty="0"/>
              <a:t>We offer an</a:t>
            </a:r>
            <a:r>
              <a:rPr lang="en-GB" baseline="0" dirty="0"/>
              <a:t> </a:t>
            </a:r>
            <a:r>
              <a:rPr lang="en-GB" b="1" baseline="0" dirty="0"/>
              <a:t>excellent </a:t>
            </a:r>
            <a:r>
              <a:rPr lang="en-GB" b="1" dirty="0"/>
              <a:t>personalised approach </a:t>
            </a:r>
            <a:r>
              <a:rPr lang="en-GB" dirty="0"/>
              <a:t>with each student teacher being supported by a personal tutor and a work based mentor . Many of our tutors and mentors are early years teachers themselves.</a:t>
            </a:r>
          </a:p>
          <a:p>
            <a:pPr lvl="1"/>
            <a:endParaRPr lang="en-GB" dirty="0"/>
          </a:p>
          <a:p>
            <a:endParaRPr lang="en-GB" dirty="0"/>
          </a:p>
          <a:p>
            <a:r>
              <a:rPr lang="en-GB" dirty="0"/>
              <a:t>We have a very high success rate of achievement</a:t>
            </a:r>
            <a:r>
              <a:rPr lang="en-GB" baseline="0" dirty="0"/>
              <a:t> of Early Years Teacher Status.  It is a rigorous and challenging year – but you will be supported very well. </a:t>
            </a:r>
          </a:p>
          <a:p>
            <a:endParaRPr lang="en-GB" baseline="0" dirty="0"/>
          </a:p>
          <a:p>
            <a:pPr defTabSz="920344">
              <a:defRPr/>
            </a:pPr>
            <a:endParaRPr lang="en-GB" i="1" dirty="0"/>
          </a:p>
        </p:txBody>
      </p:sp>
      <p:sp>
        <p:nvSpPr>
          <p:cNvPr id="4" name="Slide Number Placeholder 3"/>
          <p:cNvSpPr>
            <a:spLocks noGrp="1"/>
          </p:cNvSpPr>
          <p:nvPr>
            <p:ph type="sldNum" sz="quarter" idx="5"/>
          </p:nvPr>
        </p:nvSpPr>
        <p:spPr/>
        <p:txBody>
          <a:bodyPr/>
          <a:lstStyle/>
          <a:p>
            <a:fld id="{6F6BBE1C-0048-4870-A2FF-EFBF1E1100F6}" type="slidenum">
              <a:rPr lang="en-GB" smtClean="0"/>
              <a:t>3</a:t>
            </a:fld>
            <a:endParaRPr lang="en-GB"/>
          </a:p>
        </p:txBody>
      </p:sp>
    </p:spTree>
    <p:extLst>
      <p:ext uri="{BB962C8B-B14F-4D97-AF65-F5344CB8AC3E}">
        <p14:creationId xmlns:p14="http://schemas.microsoft.com/office/powerpoint/2010/main" val="2986677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4</a:t>
            </a:fld>
            <a:endParaRPr lang="en-GB"/>
          </a:p>
        </p:txBody>
      </p:sp>
    </p:spTree>
    <p:extLst>
      <p:ext uri="{BB962C8B-B14F-4D97-AF65-F5344CB8AC3E}">
        <p14:creationId xmlns:p14="http://schemas.microsoft.com/office/powerpoint/2010/main" val="4004642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We have had childminders completing EYITT in our past cohorts. We have developed a childminding working party made up of PTs, facilitators who all have cm experience or have worked with childminder students. Their role is to look at specially tailoring the </a:t>
            </a:r>
            <a:r>
              <a:rPr lang="en-US" dirty="0" err="1">
                <a:latin typeface="Calibri"/>
                <a:ea typeface="Calibri"/>
                <a:cs typeface="Calibri"/>
              </a:rPr>
              <a:t>programme</a:t>
            </a:r>
            <a:r>
              <a:rPr lang="en-US" dirty="0">
                <a:latin typeface="Calibri"/>
                <a:ea typeface="Calibri"/>
                <a:cs typeface="Calibri"/>
              </a:rPr>
              <a:t> to childminders and celebrating the amazing work that they do!</a:t>
            </a:r>
          </a:p>
        </p:txBody>
      </p:sp>
      <p:sp>
        <p:nvSpPr>
          <p:cNvPr id="4" name="Slide Number Placeholder 3"/>
          <p:cNvSpPr>
            <a:spLocks noGrp="1"/>
          </p:cNvSpPr>
          <p:nvPr>
            <p:ph type="sldNum" sz="quarter" idx="5"/>
          </p:nvPr>
        </p:nvSpPr>
        <p:spPr/>
        <p:txBody>
          <a:bodyPr/>
          <a:lstStyle/>
          <a:p>
            <a:fld id="{6F6BBE1C-0048-4870-A2FF-EFBF1E1100F6}" type="slidenum">
              <a:rPr lang="en-GB" smtClean="0"/>
              <a:t>5</a:t>
            </a:fld>
            <a:endParaRPr lang="en-GB"/>
          </a:p>
        </p:txBody>
      </p:sp>
    </p:spTree>
    <p:extLst>
      <p:ext uri="{BB962C8B-B14F-4D97-AF65-F5344CB8AC3E}">
        <p14:creationId xmlns:p14="http://schemas.microsoft.com/office/powerpoint/2010/main" val="905748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Ensuring that they feel well supported through every step of the </a:t>
            </a:r>
            <a:r>
              <a:rPr lang="en-US" err="1">
                <a:latin typeface="Calibri"/>
                <a:ea typeface="Calibri"/>
                <a:cs typeface="Calibri"/>
              </a:rPr>
              <a:t>programme</a:t>
            </a:r>
          </a:p>
        </p:txBody>
      </p:sp>
      <p:sp>
        <p:nvSpPr>
          <p:cNvPr id="4" name="Slide Number Placeholder 3"/>
          <p:cNvSpPr>
            <a:spLocks noGrp="1"/>
          </p:cNvSpPr>
          <p:nvPr>
            <p:ph type="sldNum" sz="quarter" idx="5"/>
          </p:nvPr>
        </p:nvSpPr>
        <p:spPr/>
        <p:txBody>
          <a:bodyPr/>
          <a:lstStyle/>
          <a:p>
            <a:fld id="{6F6BBE1C-0048-4870-A2FF-EFBF1E1100F6}" type="slidenum">
              <a:rPr lang="en-GB" smtClean="0"/>
              <a:t>6</a:t>
            </a:fld>
            <a:endParaRPr lang="en-GB"/>
          </a:p>
        </p:txBody>
      </p:sp>
    </p:spTree>
    <p:extLst>
      <p:ext uri="{BB962C8B-B14F-4D97-AF65-F5344CB8AC3E}">
        <p14:creationId xmlns:p14="http://schemas.microsoft.com/office/powerpoint/2010/main" val="2536644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Being aware of the challenges that lone working can bring and time to join meetings during the day </a:t>
            </a:r>
            <a:r>
              <a:rPr lang="en-US" err="1">
                <a:latin typeface="Calibri"/>
                <a:ea typeface="Calibri"/>
                <a:cs typeface="Calibri"/>
              </a:rPr>
              <a:t>etc</a:t>
            </a:r>
          </a:p>
        </p:txBody>
      </p:sp>
      <p:sp>
        <p:nvSpPr>
          <p:cNvPr id="4" name="Slide Number Placeholder 3"/>
          <p:cNvSpPr>
            <a:spLocks noGrp="1"/>
          </p:cNvSpPr>
          <p:nvPr>
            <p:ph type="sldNum" sz="quarter" idx="5"/>
          </p:nvPr>
        </p:nvSpPr>
        <p:spPr/>
        <p:txBody>
          <a:bodyPr/>
          <a:lstStyle/>
          <a:p>
            <a:fld id="{6F6BBE1C-0048-4870-A2FF-EFBF1E1100F6}" type="slidenum">
              <a:rPr lang="en-GB" smtClean="0"/>
              <a:t>7</a:t>
            </a:fld>
            <a:endParaRPr lang="en-GB"/>
          </a:p>
        </p:txBody>
      </p:sp>
    </p:spTree>
    <p:extLst>
      <p:ext uri="{BB962C8B-B14F-4D97-AF65-F5344CB8AC3E}">
        <p14:creationId xmlns:p14="http://schemas.microsoft.com/office/powerpoint/2010/main" val="1306387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6BBE1C-0048-4870-A2FF-EFBF1E1100F6}" type="slidenum">
              <a:rPr lang="en-GB" smtClean="0"/>
              <a:t>8</a:t>
            </a:fld>
            <a:endParaRPr lang="en-GB"/>
          </a:p>
        </p:txBody>
      </p:sp>
    </p:spTree>
    <p:extLst>
      <p:ext uri="{BB962C8B-B14F-4D97-AF65-F5344CB8AC3E}">
        <p14:creationId xmlns:p14="http://schemas.microsoft.com/office/powerpoint/2010/main" val="3509935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Make links here to online resources to support focused around training days, modules and 7 areas of learning study packs. </a:t>
            </a:r>
          </a:p>
          <a:p>
            <a:r>
              <a:rPr lang="en-US" dirty="0">
                <a:latin typeface="Calibri"/>
                <a:ea typeface="Calibri"/>
                <a:cs typeface="Calibri"/>
              </a:rPr>
              <a:t>We want to celebrate the Early Years context of childminders and share good practice as a group</a:t>
            </a:r>
          </a:p>
          <a:p>
            <a:r>
              <a:rPr lang="en-US" dirty="0">
                <a:latin typeface="Calibri"/>
                <a:ea typeface="Calibri"/>
                <a:cs typeface="Calibri"/>
              </a:rPr>
              <a:t>Give examples, e.g. Leadership Action Plan and how this will look different for childminders, compared to those working in an EY setting or school.</a:t>
            </a:r>
          </a:p>
        </p:txBody>
      </p:sp>
      <p:sp>
        <p:nvSpPr>
          <p:cNvPr id="4" name="Slide Number Placeholder 3"/>
          <p:cNvSpPr>
            <a:spLocks noGrp="1"/>
          </p:cNvSpPr>
          <p:nvPr>
            <p:ph type="sldNum" sz="quarter" idx="5"/>
          </p:nvPr>
        </p:nvSpPr>
        <p:spPr/>
        <p:txBody>
          <a:bodyPr/>
          <a:lstStyle/>
          <a:p>
            <a:fld id="{6F6BBE1C-0048-4870-A2FF-EFBF1E1100F6}" type="slidenum">
              <a:rPr lang="en-GB" smtClean="0"/>
              <a:t>9</a:t>
            </a:fld>
            <a:endParaRPr lang="en-GB"/>
          </a:p>
        </p:txBody>
      </p:sp>
    </p:spTree>
    <p:extLst>
      <p:ext uri="{BB962C8B-B14F-4D97-AF65-F5344CB8AC3E}">
        <p14:creationId xmlns:p14="http://schemas.microsoft.com/office/powerpoint/2010/main" val="1594385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PN Title Slid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7" name="Picture 6">
            <a:extLst>
              <a:ext uri="{FF2B5EF4-FFF2-40B4-BE49-F238E27FC236}">
                <a16:creationId xmlns:a16="http://schemas.microsoft.com/office/drawing/2014/main" id="{61576D2E-33EE-6E44-80D8-28317681B81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71222" y="1688961"/>
            <a:ext cx="3428861" cy="3428861"/>
          </a:xfrm>
          <a:prstGeom prst="ellipse">
            <a:avLst/>
          </a:prstGeom>
        </p:spPr>
      </p:pic>
      <p:pic>
        <p:nvPicPr>
          <p:cNvPr id="4" name="Picture 3" descr="A close up of a logo&#10;&#10;AI-generated content may be incorrect.">
            <a:extLst>
              <a:ext uri="{FF2B5EF4-FFF2-40B4-BE49-F238E27FC236}">
                <a16:creationId xmlns:a16="http://schemas.microsoft.com/office/drawing/2014/main" id="{82064C8E-957E-36DC-3DD4-E818CB27605F}"/>
              </a:ext>
            </a:extLst>
          </p:cNvPr>
          <p:cNvPicPr>
            <a:picLocks noChangeAspect="1"/>
          </p:cNvPicPr>
          <p:nvPr userDrawn="1"/>
        </p:nvPicPr>
        <p:blipFill>
          <a:blip r:embed="rId4"/>
          <a:stretch>
            <a:fillRect/>
          </a:stretch>
        </p:blipFill>
        <p:spPr>
          <a:xfrm>
            <a:off x="3028948" y="482560"/>
            <a:ext cx="1924051" cy="965874"/>
          </a:xfrm>
          <a:prstGeom prst="rect">
            <a:avLst/>
          </a:prstGeom>
        </p:spPr>
      </p:pic>
    </p:spTree>
    <p:extLst>
      <p:ext uri="{BB962C8B-B14F-4D97-AF65-F5344CB8AC3E}">
        <p14:creationId xmlns:p14="http://schemas.microsoft.com/office/powerpoint/2010/main" val="1933849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A96B61-84F4-6343-9FF1-6B80FB0CF0AC}"/>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29157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5F3B-04BA-E848-90CB-4EBCA900A5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2BE7ACC-62A6-DD42-8C9F-85D327B11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C74A210-5014-A140-85E1-C1A0D24C745E}"/>
              </a:ext>
            </a:extLst>
          </p:cNvPr>
          <p:cNvSpPr>
            <a:spLocks noGrp="1"/>
          </p:cNvSpPr>
          <p:nvPr>
            <p:ph type="body" sz="half" idx="2"/>
          </p:nvPr>
        </p:nvSpPr>
        <p:spPr>
          <a:xfrm>
            <a:off x="839788" y="2286000"/>
            <a:ext cx="3932237" cy="3582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D6D83B0F-E20F-D442-9304-C05A10709A32}"/>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51773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058285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323740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or Section Header al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2190010" y="-595634"/>
            <a:ext cx="7811980" cy="78119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3416557" y="958881"/>
            <a:ext cx="5358885" cy="4441021"/>
          </a:xfrm>
        </p:spPr>
        <p:txBody>
          <a:bodyPr anchor="ctr"/>
          <a:lstStyle>
            <a:lvl1pPr algn="ctr">
              <a:defRPr sz="4800" b="1" i="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3095281" y="5639187"/>
            <a:ext cx="6001436" cy="1082288"/>
          </a:xfrm>
        </p:spPr>
        <p:txBody>
          <a:bodyPr/>
          <a:lstStyle>
            <a:lvl1pPr marL="0" indent="0" algn="ctr">
              <a:buNone/>
              <a:defRPr sz="2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651550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End_BPN">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8CF4BAC3-88D6-9343-BB07-BC83CC7AD5C7}"/>
              </a:ext>
            </a:extLst>
          </p:cNvPr>
          <p:cNvSpPr/>
          <p:nvPr userDrawn="1"/>
        </p:nvSpPr>
        <p:spPr>
          <a:xfrm>
            <a:off x="4712677" y="583317"/>
            <a:ext cx="6753457" cy="675345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243A23D-E0D9-BE49-857A-2C29CAB9A9AE}"/>
              </a:ext>
            </a:extLst>
          </p:cNvPr>
          <p:cNvSpPr/>
          <p:nvPr userDrawn="1"/>
        </p:nvSpPr>
        <p:spPr>
          <a:xfrm>
            <a:off x="5856296" y="3606102"/>
            <a:ext cx="4184864" cy="707886"/>
          </a:xfrm>
          <a:prstGeom prst="rect">
            <a:avLst/>
          </a:prstGeom>
        </p:spPr>
        <p:txBody>
          <a:bodyPr wrap="none">
            <a:spAutoFit/>
          </a:bodyPr>
          <a:lstStyle/>
          <a:p>
            <a:pPr algn="ctr"/>
            <a:r>
              <a:rPr lang="en-GB" sz="4000">
                <a:solidFill>
                  <a:schemeClr val="bg1"/>
                </a:solidFill>
                <a:latin typeface="+mj-lt"/>
              </a:rPr>
              <a:t>Learn. Share. Grow.</a:t>
            </a:r>
          </a:p>
        </p:txBody>
      </p:sp>
      <p:sp>
        <p:nvSpPr>
          <p:cNvPr id="11" name="Rectangle 10">
            <a:extLst>
              <a:ext uri="{FF2B5EF4-FFF2-40B4-BE49-F238E27FC236}">
                <a16:creationId xmlns:a16="http://schemas.microsoft.com/office/drawing/2014/main" id="{2D9ECD3D-8BF5-B84C-B40D-E6FC04824C7F}"/>
              </a:ext>
            </a:extLst>
          </p:cNvPr>
          <p:cNvSpPr/>
          <p:nvPr userDrawn="1"/>
        </p:nvSpPr>
        <p:spPr>
          <a:xfrm>
            <a:off x="520481" y="6016013"/>
            <a:ext cx="2483052" cy="400110"/>
          </a:xfrm>
          <a:prstGeom prst="rect">
            <a:avLst/>
          </a:prstGeom>
        </p:spPr>
        <p:txBody>
          <a:bodyPr wrap="none">
            <a:spAutoFit/>
          </a:bodyPr>
          <a:lstStyle/>
          <a:p>
            <a:pPr algn="l"/>
            <a:r>
              <a:rPr lang="en-GB" sz="2000" b="1" err="1">
                <a:solidFill>
                  <a:schemeClr val="accent1"/>
                </a:solidFill>
                <a:latin typeface="+mn-lt"/>
              </a:rPr>
              <a:t>bestpracticenet.co.uk</a:t>
            </a:r>
            <a:endParaRPr lang="en-GB" sz="2000" b="1">
              <a:solidFill>
                <a:schemeClr val="accent1"/>
              </a:solidFill>
              <a:latin typeface="+mn-lt"/>
            </a:endParaRPr>
          </a:p>
        </p:txBody>
      </p:sp>
      <p:pic>
        <p:nvPicPr>
          <p:cNvPr id="6" name="Picture 5">
            <a:extLst>
              <a:ext uri="{FF2B5EF4-FFF2-40B4-BE49-F238E27FC236}">
                <a16:creationId xmlns:a16="http://schemas.microsoft.com/office/drawing/2014/main" id="{DAC23325-B078-184A-8ACF-D41A0628EFA6}"/>
              </a:ext>
            </a:extLst>
          </p:cNvPr>
          <p:cNvPicPr>
            <a:picLocks noChangeAspect="1"/>
          </p:cNvPicPr>
          <p:nvPr userDrawn="1"/>
        </p:nvPicPr>
        <p:blipFill>
          <a:blip r:embed="rId2"/>
          <a:srcRect/>
          <a:stretch/>
        </p:blipFill>
        <p:spPr>
          <a:xfrm>
            <a:off x="353934" y="356197"/>
            <a:ext cx="2499958" cy="1320204"/>
          </a:xfrm>
          <a:prstGeom prst="rect">
            <a:avLst/>
          </a:prstGeom>
        </p:spPr>
      </p:pic>
      <p:pic>
        <p:nvPicPr>
          <p:cNvPr id="7" name="Picture 6" descr="A close up of a logo&#10;&#10;AI-generated content may be incorrect.">
            <a:extLst>
              <a:ext uri="{FF2B5EF4-FFF2-40B4-BE49-F238E27FC236}">
                <a16:creationId xmlns:a16="http://schemas.microsoft.com/office/drawing/2014/main" id="{636AE21C-637A-11E2-6C14-7FF6DE2FD5AB}"/>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1202316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F47D-B5FD-4271-9B40-1817673929C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DE5D1F-359D-43D0-AEAA-BF9138C34E98}"/>
              </a:ext>
            </a:extLst>
          </p:cNvPr>
          <p:cNvSpPr>
            <a:spLocks noGrp="1"/>
          </p:cNvSpPr>
          <p:nvPr>
            <p:ph type="dt" sz="half" idx="10"/>
          </p:nvPr>
        </p:nvSpPr>
        <p:spPr/>
        <p:txBody>
          <a:bodyPr/>
          <a:lstStyle/>
          <a:p>
            <a:fld id="{288A72F7-72CB-4933-96A9-673190B1FE97}" type="datetimeFigureOut">
              <a:rPr lang="en-GB" smtClean="0"/>
              <a:t>14/05/2026</a:t>
            </a:fld>
            <a:endParaRPr lang="en-GB"/>
          </a:p>
        </p:txBody>
      </p:sp>
      <p:sp>
        <p:nvSpPr>
          <p:cNvPr id="4" name="Footer Placeholder 3">
            <a:extLst>
              <a:ext uri="{FF2B5EF4-FFF2-40B4-BE49-F238E27FC236}">
                <a16:creationId xmlns:a16="http://schemas.microsoft.com/office/drawing/2014/main" id="{B4F9BE98-AEC6-45CE-BFA9-572984928F4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63AF12D-73BD-452F-9EEC-E6F1CB2A4C8B}"/>
              </a:ext>
            </a:extLst>
          </p:cNvPr>
          <p:cNvSpPr>
            <a:spLocks noGrp="1"/>
          </p:cNvSpPr>
          <p:nvPr>
            <p:ph type="sldNum" sz="quarter" idx="12"/>
          </p:nvPr>
        </p:nvSpPr>
        <p:spPr/>
        <p:txBody>
          <a:bodyPr/>
          <a:lstStyle/>
          <a:p>
            <a:fld id="{569B3C6F-2098-4673-B93C-14C78D49C72D}" type="slidenum">
              <a:rPr lang="en-GB" smtClean="0"/>
              <a:t>‹#›</a:t>
            </a:fld>
            <a:endParaRPr lang="en-GB"/>
          </a:p>
        </p:txBody>
      </p:sp>
    </p:spTree>
    <p:extLst>
      <p:ext uri="{BB962C8B-B14F-4D97-AF65-F5344CB8AC3E}">
        <p14:creationId xmlns:p14="http://schemas.microsoft.com/office/powerpoint/2010/main" val="1879583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entury Gothic" pitchFamily="34" charset="0"/>
              </a:defRPr>
            </a:lvl1p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31630208"/>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PN Title Slid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7" name="Picture 6">
            <a:extLst>
              <a:ext uri="{FF2B5EF4-FFF2-40B4-BE49-F238E27FC236}">
                <a16:creationId xmlns:a16="http://schemas.microsoft.com/office/drawing/2014/main" id="{61576D2E-33EE-6E44-80D8-28317681B81B}"/>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71222" y="1688961"/>
            <a:ext cx="3428861" cy="3428861"/>
          </a:xfrm>
          <a:prstGeom prst="ellipse">
            <a:avLst/>
          </a:prstGeom>
        </p:spPr>
      </p:pic>
      <p:pic>
        <p:nvPicPr>
          <p:cNvPr id="4" name="Picture 3" descr="A close up of a logo&#10;&#10;AI-generated content may be incorrect.">
            <a:extLst>
              <a:ext uri="{FF2B5EF4-FFF2-40B4-BE49-F238E27FC236}">
                <a16:creationId xmlns:a16="http://schemas.microsoft.com/office/drawing/2014/main" id="{82064C8E-957E-36DC-3DD4-E818CB27605F}"/>
              </a:ext>
            </a:extLst>
          </p:cNvPr>
          <p:cNvPicPr>
            <a:picLocks noChangeAspect="1"/>
          </p:cNvPicPr>
          <p:nvPr userDrawn="1"/>
        </p:nvPicPr>
        <p:blipFill>
          <a:blip r:embed="rId4"/>
          <a:stretch>
            <a:fillRect/>
          </a:stretch>
        </p:blipFill>
        <p:spPr>
          <a:xfrm>
            <a:off x="3028948" y="482560"/>
            <a:ext cx="1924051" cy="965874"/>
          </a:xfrm>
          <a:prstGeom prst="rect">
            <a:avLst/>
          </a:prstGeom>
        </p:spPr>
      </p:pic>
    </p:spTree>
    <p:extLst>
      <p:ext uri="{BB962C8B-B14F-4D97-AF65-F5344CB8AC3E}">
        <p14:creationId xmlns:p14="http://schemas.microsoft.com/office/powerpoint/2010/main" val="1619946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PN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5" name="Picture 4" descr="A close up of a logo&#10;&#10;AI-generated content may be incorrect.">
            <a:extLst>
              <a:ext uri="{FF2B5EF4-FFF2-40B4-BE49-F238E27FC236}">
                <a16:creationId xmlns:a16="http://schemas.microsoft.com/office/drawing/2014/main" id="{55B407E2-8216-914A-3E51-821C33EF8AA0}"/>
              </a:ext>
            </a:extLst>
          </p:cNvPr>
          <p:cNvPicPr>
            <a:picLocks noChangeAspect="1"/>
          </p:cNvPicPr>
          <p:nvPr userDrawn="1"/>
        </p:nvPicPr>
        <p:blipFill>
          <a:blip r:embed="rId3"/>
          <a:stretch>
            <a:fillRect/>
          </a:stretch>
        </p:blipFill>
        <p:spPr>
          <a:xfrm>
            <a:off x="3045882" y="499494"/>
            <a:ext cx="1924051" cy="965874"/>
          </a:xfrm>
          <a:prstGeom prst="rect">
            <a:avLst/>
          </a:prstGeom>
        </p:spPr>
      </p:pic>
    </p:spTree>
    <p:extLst>
      <p:ext uri="{BB962C8B-B14F-4D97-AF65-F5344CB8AC3E}">
        <p14:creationId xmlns:p14="http://schemas.microsoft.com/office/powerpoint/2010/main" val="297269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PN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0" y="3438940"/>
            <a:ext cx="4208585"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5" name="Picture 4" descr="A close up of a logo&#10;&#10;AI-generated content may be incorrect.">
            <a:extLst>
              <a:ext uri="{FF2B5EF4-FFF2-40B4-BE49-F238E27FC236}">
                <a16:creationId xmlns:a16="http://schemas.microsoft.com/office/drawing/2014/main" id="{55B407E2-8216-914A-3E51-821C33EF8AA0}"/>
              </a:ext>
            </a:extLst>
          </p:cNvPr>
          <p:cNvPicPr>
            <a:picLocks noChangeAspect="1"/>
          </p:cNvPicPr>
          <p:nvPr userDrawn="1"/>
        </p:nvPicPr>
        <p:blipFill>
          <a:blip r:embed="rId3"/>
          <a:stretch>
            <a:fillRect/>
          </a:stretch>
        </p:blipFill>
        <p:spPr>
          <a:xfrm>
            <a:off x="3045882" y="499494"/>
            <a:ext cx="1924051" cy="965874"/>
          </a:xfrm>
          <a:prstGeom prst="rect">
            <a:avLst/>
          </a:prstGeom>
        </p:spPr>
      </p:pic>
    </p:spTree>
    <p:extLst>
      <p:ext uri="{BB962C8B-B14F-4D97-AF65-F5344CB8AC3E}">
        <p14:creationId xmlns:p14="http://schemas.microsoft.com/office/powerpoint/2010/main" val="3115932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6" name="Picture 5">
            <a:extLst>
              <a:ext uri="{FF2B5EF4-FFF2-40B4-BE49-F238E27FC236}">
                <a16:creationId xmlns:a16="http://schemas.microsoft.com/office/drawing/2014/main" id="{CA4B5451-6F19-CE4C-9B03-DB7BE5F4A2AD}"/>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85889" y="1688400"/>
            <a:ext cx="3428861" cy="3428861"/>
          </a:xfrm>
          <a:prstGeom prst="ellipse">
            <a:avLst/>
          </a:prstGeom>
        </p:spPr>
      </p:pic>
      <p:sp>
        <p:nvSpPr>
          <p:cNvPr id="4" name="Rectangle 3">
            <a:extLst>
              <a:ext uri="{FF2B5EF4-FFF2-40B4-BE49-F238E27FC236}">
                <a16:creationId xmlns:a16="http://schemas.microsoft.com/office/drawing/2014/main" id="{4CC1A124-DE67-A849-82EB-2F4A16EC56C2}"/>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EFA7F425-F0C1-9F73-44EC-613892E42778}"/>
              </a:ext>
            </a:extLst>
          </p:cNvPr>
          <p:cNvPicPr>
            <a:picLocks noChangeAspect="1"/>
          </p:cNvPicPr>
          <p:nvPr userDrawn="1"/>
        </p:nvPicPr>
        <p:blipFill>
          <a:blip r:embed="rId4"/>
          <a:stretch>
            <a:fillRect/>
          </a:stretch>
        </p:blipFill>
        <p:spPr>
          <a:xfrm>
            <a:off x="3054349" y="499494"/>
            <a:ext cx="1924051" cy="965874"/>
          </a:xfrm>
          <a:prstGeom prst="rect">
            <a:avLst/>
          </a:prstGeom>
        </p:spPr>
      </p:pic>
    </p:spTree>
    <p:extLst>
      <p:ext uri="{BB962C8B-B14F-4D97-AF65-F5344CB8AC3E}">
        <p14:creationId xmlns:p14="http://schemas.microsoft.com/office/powerpoint/2010/main" val="3603238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10096" y="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Rectangle 3">
            <a:extLst>
              <a:ext uri="{FF2B5EF4-FFF2-40B4-BE49-F238E27FC236}">
                <a16:creationId xmlns:a16="http://schemas.microsoft.com/office/drawing/2014/main" id="{463A16AB-3BCC-5296-A731-3E0CDB2B89FF}"/>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28995CB0-AE96-32A4-B112-C211AA4F46F2}"/>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1619159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35CD-D9AF-FE48-92E8-E5ABA6A6396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DA72FDF-C308-6C4E-9ED4-5A1ED1BCD2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Slide Number Placeholder 5">
            <a:extLst>
              <a:ext uri="{FF2B5EF4-FFF2-40B4-BE49-F238E27FC236}">
                <a16:creationId xmlns:a16="http://schemas.microsoft.com/office/drawing/2014/main" id="{F46F1AA5-638D-2C4E-B498-37655A565481}"/>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7487549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831850" y="1841157"/>
            <a:ext cx="5358885" cy="2471352"/>
          </a:xfrm>
        </p:spPr>
        <p:txBody>
          <a:bodyPr anchor="b"/>
          <a:lstStyle>
            <a:lvl1pPr>
              <a:defRPr sz="5400"/>
            </a:lvl1pPr>
          </a:lstStyle>
          <a:p>
            <a:r>
              <a:rPr lang="en-GB"/>
              <a:t>Click to edit Master title style</a:t>
            </a:r>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831850" y="4589464"/>
            <a:ext cx="6001436" cy="108228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5356954" y="-558562"/>
            <a:ext cx="3548899" cy="35488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40202A5E-E8E6-3048-B100-AA61B03F8D27}"/>
              </a:ext>
            </a:extLst>
          </p:cNvPr>
          <p:cNvSpPr>
            <a:spLocks noGrp="1"/>
          </p:cNvSpPr>
          <p:nvPr>
            <p:ph type="pic" sz="quarter" idx="10"/>
          </p:nvPr>
        </p:nvSpPr>
        <p:spPr>
          <a:xfrm>
            <a:off x="7308464" y="1136822"/>
            <a:ext cx="5098526" cy="5098526"/>
          </a:xfrm>
          <a:prstGeom prst="ellipse">
            <a:avLst/>
          </a:prstGeom>
          <a:solidFill>
            <a:schemeClr val="bg2"/>
          </a:solidFill>
        </p:spPr>
        <p:txBody>
          <a:bodyPr/>
          <a:lstStyle/>
          <a:p>
            <a:r>
              <a:rPr lang="en-GB"/>
              <a:t>Click icon to add picture</a:t>
            </a:r>
          </a:p>
        </p:txBody>
      </p:sp>
    </p:spTree>
    <p:extLst>
      <p:ext uri="{BB962C8B-B14F-4D97-AF65-F5344CB8AC3E}">
        <p14:creationId xmlns:p14="http://schemas.microsoft.com/office/powerpoint/2010/main" val="39922706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577B-D641-C641-8216-1040450CC39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70B8305-3F01-1A4C-8593-C51C1B485B0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84FFD0D-60D4-4F44-9E96-D68886BFF6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Slide Number Placeholder 6">
            <a:extLst>
              <a:ext uri="{FF2B5EF4-FFF2-40B4-BE49-F238E27FC236}">
                <a16:creationId xmlns:a16="http://schemas.microsoft.com/office/drawing/2014/main" id="{5A42A422-7CF5-774A-8E77-16E3ADCC6C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969466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0456-5749-FE41-83D7-01B9EDA1E0A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78EA02E-8598-6D41-AFC9-7411FB86E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2939F1-8785-AE42-A10E-7F60D72771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206585D-3EF0-F24E-A02F-035027632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67EC5F3-4793-354A-BE0A-1F4199106B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7460170F-EB5F-5940-A370-ED378492EE7B}"/>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952431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DAF-3D5E-C748-B704-16E844421DFD}"/>
              </a:ext>
            </a:extLst>
          </p:cNvPr>
          <p:cNvSpPr>
            <a:spLocks noGrp="1"/>
          </p:cNvSpPr>
          <p:nvPr>
            <p:ph type="title"/>
          </p:nvPr>
        </p:nvSpPr>
        <p:spPr/>
        <p:txBody>
          <a:bodyPr/>
          <a:lstStyle/>
          <a:p>
            <a:r>
              <a:rPr lang="en-GB"/>
              <a:t>Click to edit Master title style</a:t>
            </a:r>
          </a:p>
        </p:txBody>
      </p:sp>
      <p:sp>
        <p:nvSpPr>
          <p:cNvPr id="5" name="Slide Number Placeholder 4">
            <a:extLst>
              <a:ext uri="{FF2B5EF4-FFF2-40B4-BE49-F238E27FC236}">
                <a16:creationId xmlns:a16="http://schemas.microsoft.com/office/drawing/2014/main" id="{67968694-3AE4-3B4D-A729-D0F305DDC9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5420841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A96B61-84F4-6343-9FF1-6B80FB0CF0AC}"/>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131253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5F3B-04BA-E848-90CB-4EBCA900A5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2BE7ACC-62A6-DD42-8C9F-85D327B11B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C74A210-5014-A140-85E1-C1A0D24C745E}"/>
              </a:ext>
            </a:extLst>
          </p:cNvPr>
          <p:cNvSpPr>
            <a:spLocks noGrp="1"/>
          </p:cNvSpPr>
          <p:nvPr>
            <p:ph type="body" sz="half" idx="2"/>
          </p:nvPr>
        </p:nvSpPr>
        <p:spPr>
          <a:xfrm>
            <a:off x="839788" y="2286000"/>
            <a:ext cx="3932237" cy="3582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D6D83B0F-E20F-D442-9304-C05A10709A32}"/>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9629782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3580653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with Pictur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4141" y="3000"/>
            <a:ext cx="12181904" cy="6852321"/>
          </a:xfrm>
          <a:prstGeom prst="rect">
            <a:avLst/>
          </a:prstGeom>
        </p:spPr>
      </p:pic>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6" name="Picture 5">
            <a:extLst>
              <a:ext uri="{FF2B5EF4-FFF2-40B4-BE49-F238E27FC236}">
                <a16:creationId xmlns:a16="http://schemas.microsoft.com/office/drawing/2014/main" id="{CA4B5451-6F19-CE4C-9B03-DB7BE5F4A2AD}"/>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885889" y="1688400"/>
            <a:ext cx="3428861" cy="3428861"/>
          </a:xfrm>
          <a:prstGeom prst="ellipse">
            <a:avLst/>
          </a:prstGeom>
        </p:spPr>
      </p:pic>
      <p:sp>
        <p:nvSpPr>
          <p:cNvPr id="4" name="Rectangle 3">
            <a:extLst>
              <a:ext uri="{FF2B5EF4-FFF2-40B4-BE49-F238E27FC236}">
                <a16:creationId xmlns:a16="http://schemas.microsoft.com/office/drawing/2014/main" id="{4CC1A124-DE67-A849-82EB-2F4A16EC56C2}"/>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EFA7F425-F0C1-9F73-44EC-613892E42778}"/>
              </a:ext>
            </a:extLst>
          </p:cNvPr>
          <p:cNvPicPr>
            <a:picLocks noChangeAspect="1"/>
          </p:cNvPicPr>
          <p:nvPr userDrawn="1"/>
        </p:nvPicPr>
        <p:blipFill>
          <a:blip r:embed="rId4"/>
          <a:stretch>
            <a:fillRect/>
          </a:stretch>
        </p:blipFill>
        <p:spPr>
          <a:xfrm>
            <a:off x="3054349" y="499494"/>
            <a:ext cx="1924051" cy="965874"/>
          </a:xfrm>
          <a:prstGeom prst="rect">
            <a:avLst/>
          </a:prstGeom>
        </p:spPr>
      </p:pic>
    </p:spTree>
    <p:extLst>
      <p:ext uri="{BB962C8B-B14F-4D97-AF65-F5344CB8AC3E}">
        <p14:creationId xmlns:p14="http://schemas.microsoft.com/office/powerpoint/2010/main" val="2740954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5D19-9875-A248-A902-AA6BDF527C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24AFC93-B6FB-414D-B6E8-505F7CC1A15A}"/>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15D9D053-0352-D147-8F46-E55C4EC7D1E9}"/>
              </a:ext>
            </a:extLst>
          </p:cNvPr>
          <p:cNvSpPr>
            <a:spLocks noGrp="1"/>
          </p:cNvSpPr>
          <p:nvPr>
            <p:ph type="body" sz="half" idx="2"/>
          </p:nvPr>
        </p:nvSpPr>
        <p:spPr>
          <a:xfrm>
            <a:off x="839788" y="2211858"/>
            <a:ext cx="3932237" cy="36571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F5BB5A3F-80FC-7342-98DA-DCA523CBC96A}"/>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894373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or Section Header al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2190010" y="-595634"/>
            <a:ext cx="7811980" cy="78119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3416557" y="958881"/>
            <a:ext cx="5358885" cy="4441021"/>
          </a:xfrm>
        </p:spPr>
        <p:txBody>
          <a:bodyPr anchor="ctr"/>
          <a:lstStyle>
            <a:lvl1pPr algn="ctr">
              <a:defRPr sz="4800" b="1" i="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3095281" y="5639187"/>
            <a:ext cx="6001436" cy="1082288"/>
          </a:xfrm>
        </p:spPr>
        <p:txBody>
          <a:bodyPr/>
          <a:lstStyle>
            <a:lvl1pPr marL="0" indent="0" algn="ctr">
              <a:buNone/>
              <a:defRPr sz="2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7410238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End_BPN">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8CF4BAC3-88D6-9343-BB07-BC83CC7AD5C7}"/>
              </a:ext>
            </a:extLst>
          </p:cNvPr>
          <p:cNvSpPr/>
          <p:nvPr userDrawn="1"/>
        </p:nvSpPr>
        <p:spPr>
          <a:xfrm>
            <a:off x="4712677" y="583317"/>
            <a:ext cx="6753457" cy="6753457"/>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243A23D-E0D9-BE49-857A-2C29CAB9A9AE}"/>
              </a:ext>
            </a:extLst>
          </p:cNvPr>
          <p:cNvSpPr/>
          <p:nvPr userDrawn="1"/>
        </p:nvSpPr>
        <p:spPr>
          <a:xfrm>
            <a:off x="5856296" y="3606102"/>
            <a:ext cx="4184864" cy="707886"/>
          </a:xfrm>
          <a:prstGeom prst="rect">
            <a:avLst/>
          </a:prstGeom>
        </p:spPr>
        <p:txBody>
          <a:bodyPr wrap="none">
            <a:spAutoFit/>
          </a:bodyPr>
          <a:lstStyle/>
          <a:p>
            <a:pPr algn="ctr"/>
            <a:r>
              <a:rPr lang="en-GB" sz="4000">
                <a:solidFill>
                  <a:schemeClr val="bg1"/>
                </a:solidFill>
                <a:latin typeface="+mj-lt"/>
              </a:rPr>
              <a:t>Learn. Share. Grow.</a:t>
            </a:r>
          </a:p>
        </p:txBody>
      </p:sp>
      <p:sp>
        <p:nvSpPr>
          <p:cNvPr id="11" name="Rectangle 10">
            <a:extLst>
              <a:ext uri="{FF2B5EF4-FFF2-40B4-BE49-F238E27FC236}">
                <a16:creationId xmlns:a16="http://schemas.microsoft.com/office/drawing/2014/main" id="{2D9ECD3D-8BF5-B84C-B40D-E6FC04824C7F}"/>
              </a:ext>
            </a:extLst>
          </p:cNvPr>
          <p:cNvSpPr/>
          <p:nvPr userDrawn="1"/>
        </p:nvSpPr>
        <p:spPr>
          <a:xfrm>
            <a:off x="520481" y="6016013"/>
            <a:ext cx="2483052" cy="400110"/>
          </a:xfrm>
          <a:prstGeom prst="rect">
            <a:avLst/>
          </a:prstGeom>
        </p:spPr>
        <p:txBody>
          <a:bodyPr wrap="none">
            <a:spAutoFit/>
          </a:bodyPr>
          <a:lstStyle/>
          <a:p>
            <a:pPr algn="l"/>
            <a:r>
              <a:rPr lang="en-GB" sz="2000" b="1" err="1">
                <a:solidFill>
                  <a:schemeClr val="accent1"/>
                </a:solidFill>
                <a:latin typeface="+mn-lt"/>
              </a:rPr>
              <a:t>bestpracticenet.co.uk</a:t>
            </a:r>
            <a:endParaRPr lang="en-GB" sz="2000" b="1">
              <a:solidFill>
                <a:schemeClr val="accent1"/>
              </a:solidFill>
              <a:latin typeface="+mn-lt"/>
            </a:endParaRPr>
          </a:p>
        </p:txBody>
      </p:sp>
      <p:pic>
        <p:nvPicPr>
          <p:cNvPr id="6" name="Picture 5">
            <a:extLst>
              <a:ext uri="{FF2B5EF4-FFF2-40B4-BE49-F238E27FC236}">
                <a16:creationId xmlns:a16="http://schemas.microsoft.com/office/drawing/2014/main" id="{DAC23325-B078-184A-8ACF-D41A0628EFA6}"/>
              </a:ext>
            </a:extLst>
          </p:cNvPr>
          <p:cNvPicPr>
            <a:picLocks noChangeAspect="1"/>
          </p:cNvPicPr>
          <p:nvPr userDrawn="1"/>
        </p:nvPicPr>
        <p:blipFill>
          <a:blip r:embed="rId2"/>
          <a:srcRect/>
          <a:stretch/>
        </p:blipFill>
        <p:spPr>
          <a:xfrm>
            <a:off x="353934" y="356197"/>
            <a:ext cx="2499958" cy="1320204"/>
          </a:xfrm>
          <a:prstGeom prst="rect">
            <a:avLst/>
          </a:prstGeom>
        </p:spPr>
      </p:pic>
      <p:pic>
        <p:nvPicPr>
          <p:cNvPr id="7" name="Picture 6" descr="A close up of a logo&#10;&#10;AI-generated content may be incorrect.">
            <a:extLst>
              <a:ext uri="{FF2B5EF4-FFF2-40B4-BE49-F238E27FC236}">
                <a16:creationId xmlns:a16="http://schemas.microsoft.com/office/drawing/2014/main" id="{636AE21C-637A-11E2-6C14-7FF6DE2FD5AB}"/>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3903679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PN OLP Slide Tit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242AD2-1F7A-CF41-9807-9943658CA908}"/>
              </a:ext>
            </a:extLst>
          </p:cNvPr>
          <p:cNvPicPr>
            <a:picLocks noChangeAspect="1"/>
          </p:cNvPicPr>
          <p:nvPr userDrawn="1"/>
        </p:nvPicPr>
        <p:blipFill>
          <a:blip r:embed="rId2"/>
          <a:srcRect/>
          <a:stretch/>
        </p:blipFill>
        <p:spPr>
          <a:xfrm>
            <a:off x="10096" y="0"/>
            <a:ext cx="12181904" cy="6852321"/>
          </a:xfrm>
          <a:prstGeom prst="rect">
            <a:avLst/>
          </a:prstGeom>
        </p:spPr>
      </p:pic>
      <p:sp>
        <p:nvSpPr>
          <p:cNvPr id="13" name="Picture Placeholder 12">
            <a:extLst>
              <a:ext uri="{FF2B5EF4-FFF2-40B4-BE49-F238E27FC236}">
                <a16:creationId xmlns:a16="http://schemas.microsoft.com/office/drawing/2014/main" id="{A40CC292-52DE-D141-A3CC-9CBBE65CAC9E}"/>
              </a:ext>
            </a:extLst>
          </p:cNvPr>
          <p:cNvSpPr>
            <a:spLocks noGrp="1"/>
          </p:cNvSpPr>
          <p:nvPr>
            <p:ph type="pic" sz="quarter" idx="10"/>
          </p:nvPr>
        </p:nvSpPr>
        <p:spPr>
          <a:xfrm>
            <a:off x="5874165" y="1698900"/>
            <a:ext cx="3418922" cy="3418922"/>
          </a:xfrm>
          <a:prstGeom prst="ellipse">
            <a:avLst/>
          </a:prstGeom>
          <a:solidFill>
            <a:schemeClr val="bg2"/>
          </a:solidFill>
        </p:spPr>
        <p:txBody>
          <a:bodyPr/>
          <a:lstStyle/>
          <a:p>
            <a:r>
              <a:rPr lang="en-GB"/>
              <a:t>Click icon to add picture</a:t>
            </a:r>
          </a:p>
        </p:txBody>
      </p:sp>
      <p:sp>
        <p:nvSpPr>
          <p:cNvPr id="2" name="Title 1">
            <a:extLst>
              <a:ext uri="{FF2B5EF4-FFF2-40B4-BE49-F238E27FC236}">
                <a16:creationId xmlns:a16="http://schemas.microsoft.com/office/drawing/2014/main" id="{461A2D40-424A-E74C-8D3F-A0C9C548159A}"/>
              </a:ext>
            </a:extLst>
          </p:cNvPr>
          <p:cNvSpPr>
            <a:spLocks noGrp="1"/>
          </p:cNvSpPr>
          <p:nvPr>
            <p:ph type="ctrTitle"/>
          </p:nvPr>
        </p:nvSpPr>
        <p:spPr>
          <a:xfrm>
            <a:off x="1524001" y="3438940"/>
            <a:ext cx="4196862" cy="1907589"/>
          </a:xfrm>
        </p:spPr>
        <p:txBody>
          <a:bodyPr anchor="b"/>
          <a:lstStyle>
            <a:lvl1pPr algn="l">
              <a:defRPr sz="4000">
                <a:solidFill>
                  <a:schemeClr val="bg1"/>
                </a:solidFill>
              </a:defRPr>
            </a:lvl1pPr>
          </a:lstStyle>
          <a:p>
            <a:r>
              <a:rPr lang="en-GB"/>
              <a:t>Click to edit Master title style</a:t>
            </a:r>
          </a:p>
        </p:txBody>
      </p:sp>
      <p:sp>
        <p:nvSpPr>
          <p:cNvPr id="3" name="Subtitle 2">
            <a:extLst>
              <a:ext uri="{FF2B5EF4-FFF2-40B4-BE49-F238E27FC236}">
                <a16:creationId xmlns:a16="http://schemas.microsoft.com/office/drawing/2014/main" id="{0EFD5E00-B1C6-A444-9D33-2D2ECDC69DF3}"/>
              </a:ext>
            </a:extLst>
          </p:cNvPr>
          <p:cNvSpPr>
            <a:spLocks noGrp="1"/>
          </p:cNvSpPr>
          <p:nvPr>
            <p:ph type="subTitle" idx="1"/>
          </p:nvPr>
        </p:nvSpPr>
        <p:spPr>
          <a:xfrm>
            <a:off x="1524000" y="5645428"/>
            <a:ext cx="5214730" cy="72555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Rectangle 3">
            <a:extLst>
              <a:ext uri="{FF2B5EF4-FFF2-40B4-BE49-F238E27FC236}">
                <a16:creationId xmlns:a16="http://schemas.microsoft.com/office/drawing/2014/main" id="{463A16AB-3BCC-5296-A731-3E0CDB2B89FF}"/>
              </a:ext>
            </a:extLst>
          </p:cNvPr>
          <p:cNvSpPr/>
          <p:nvPr userDrawn="1"/>
        </p:nvSpPr>
        <p:spPr>
          <a:xfrm>
            <a:off x="8990946" y="487015"/>
            <a:ext cx="2805991" cy="11023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close up of a logo&#10;&#10;AI-generated content may be incorrect.">
            <a:extLst>
              <a:ext uri="{FF2B5EF4-FFF2-40B4-BE49-F238E27FC236}">
                <a16:creationId xmlns:a16="http://schemas.microsoft.com/office/drawing/2014/main" id="{28995CB0-AE96-32A4-B112-C211AA4F46F2}"/>
              </a:ext>
            </a:extLst>
          </p:cNvPr>
          <p:cNvPicPr>
            <a:picLocks noChangeAspect="1"/>
          </p:cNvPicPr>
          <p:nvPr userDrawn="1"/>
        </p:nvPicPr>
        <p:blipFill>
          <a:blip r:embed="rId3"/>
          <a:stretch>
            <a:fillRect/>
          </a:stretch>
        </p:blipFill>
        <p:spPr>
          <a:xfrm>
            <a:off x="3062816" y="533362"/>
            <a:ext cx="1924051" cy="965874"/>
          </a:xfrm>
          <a:prstGeom prst="rect">
            <a:avLst/>
          </a:prstGeom>
        </p:spPr>
      </p:pic>
    </p:spTree>
    <p:extLst>
      <p:ext uri="{BB962C8B-B14F-4D97-AF65-F5344CB8AC3E}">
        <p14:creationId xmlns:p14="http://schemas.microsoft.com/office/powerpoint/2010/main" val="335451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D35CD-D9AF-FE48-92E8-E5ABA6A6396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DA72FDF-C308-6C4E-9ED4-5A1ED1BCD2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Slide Number Placeholder 5">
            <a:extLst>
              <a:ext uri="{FF2B5EF4-FFF2-40B4-BE49-F238E27FC236}">
                <a16:creationId xmlns:a16="http://schemas.microsoft.com/office/drawing/2014/main" id="{F46F1AA5-638D-2C4E-B498-37655A565481}"/>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057684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15745-E28D-EF43-8DE0-594803162DB6}"/>
              </a:ext>
            </a:extLst>
          </p:cNvPr>
          <p:cNvSpPr>
            <a:spLocks noGrp="1"/>
          </p:cNvSpPr>
          <p:nvPr>
            <p:ph type="title"/>
          </p:nvPr>
        </p:nvSpPr>
        <p:spPr>
          <a:xfrm>
            <a:off x="831850" y="1841157"/>
            <a:ext cx="5358885" cy="2471352"/>
          </a:xfrm>
        </p:spPr>
        <p:txBody>
          <a:bodyPr anchor="b"/>
          <a:lstStyle>
            <a:lvl1pPr>
              <a:defRPr sz="5400"/>
            </a:lvl1pPr>
          </a:lstStyle>
          <a:p>
            <a:r>
              <a:rPr lang="en-GB"/>
              <a:t>Click to edit Master title style</a:t>
            </a:r>
          </a:p>
        </p:txBody>
      </p:sp>
      <p:sp>
        <p:nvSpPr>
          <p:cNvPr id="3" name="Text Placeholder 2">
            <a:extLst>
              <a:ext uri="{FF2B5EF4-FFF2-40B4-BE49-F238E27FC236}">
                <a16:creationId xmlns:a16="http://schemas.microsoft.com/office/drawing/2014/main" id="{A98BAE1D-B9A6-1B43-A8F8-5F2B71C67B53}"/>
              </a:ext>
            </a:extLst>
          </p:cNvPr>
          <p:cNvSpPr>
            <a:spLocks noGrp="1"/>
          </p:cNvSpPr>
          <p:nvPr>
            <p:ph type="body" idx="1"/>
          </p:nvPr>
        </p:nvSpPr>
        <p:spPr>
          <a:xfrm>
            <a:off x="831850" y="4589464"/>
            <a:ext cx="6001436" cy="108228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F4DC50F9-CB28-0B4A-BDB8-C2496C5D52E5}"/>
              </a:ext>
            </a:extLst>
          </p:cNvPr>
          <p:cNvSpPr>
            <a:spLocks noGrp="1"/>
          </p:cNvSpPr>
          <p:nvPr>
            <p:ph type="sldNum" sz="quarter" idx="12"/>
          </p:nvPr>
        </p:nvSpPr>
        <p:spPr/>
        <p:txBody>
          <a:bodyPr/>
          <a:lstStyle/>
          <a:p>
            <a:fld id="{E888C95C-3688-1A42-9BEF-F4465239C174}" type="slidenum">
              <a:rPr lang="en-GB" smtClean="0"/>
              <a:t>‹#›</a:t>
            </a:fld>
            <a:endParaRPr lang="en-GB"/>
          </a:p>
        </p:txBody>
      </p:sp>
      <p:sp>
        <p:nvSpPr>
          <p:cNvPr id="8" name="Oval 7">
            <a:extLst>
              <a:ext uri="{FF2B5EF4-FFF2-40B4-BE49-F238E27FC236}">
                <a16:creationId xmlns:a16="http://schemas.microsoft.com/office/drawing/2014/main" id="{8CF4BAC3-88D6-9343-BB07-BC83CC7AD5C7}"/>
              </a:ext>
            </a:extLst>
          </p:cNvPr>
          <p:cNvSpPr/>
          <p:nvPr userDrawn="1"/>
        </p:nvSpPr>
        <p:spPr>
          <a:xfrm>
            <a:off x="5356954" y="-558562"/>
            <a:ext cx="3548899" cy="354889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40202A5E-E8E6-3048-B100-AA61B03F8D27}"/>
              </a:ext>
            </a:extLst>
          </p:cNvPr>
          <p:cNvSpPr>
            <a:spLocks noGrp="1"/>
          </p:cNvSpPr>
          <p:nvPr>
            <p:ph type="pic" sz="quarter" idx="10"/>
          </p:nvPr>
        </p:nvSpPr>
        <p:spPr>
          <a:xfrm>
            <a:off x="7308464" y="1136822"/>
            <a:ext cx="5098526" cy="5098526"/>
          </a:xfrm>
          <a:prstGeom prst="ellipse">
            <a:avLst/>
          </a:prstGeom>
          <a:solidFill>
            <a:schemeClr val="bg2"/>
          </a:solidFill>
        </p:spPr>
        <p:txBody>
          <a:bodyPr/>
          <a:lstStyle/>
          <a:p>
            <a:r>
              <a:rPr lang="en-GB"/>
              <a:t>Click icon to add picture</a:t>
            </a:r>
          </a:p>
        </p:txBody>
      </p:sp>
    </p:spTree>
    <p:extLst>
      <p:ext uri="{BB962C8B-B14F-4D97-AF65-F5344CB8AC3E}">
        <p14:creationId xmlns:p14="http://schemas.microsoft.com/office/powerpoint/2010/main" val="977680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577B-D641-C641-8216-1040450CC39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70B8305-3F01-1A4C-8593-C51C1B485B0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484FFD0D-60D4-4F44-9E96-D68886BFF6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Slide Number Placeholder 6">
            <a:extLst>
              <a:ext uri="{FF2B5EF4-FFF2-40B4-BE49-F238E27FC236}">
                <a16:creationId xmlns:a16="http://schemas.microsoft.com/office/drawing/2014/main" id="{5A42A422-7CF5-774A-8E77-16E3ADCC6C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1388615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F0456-5749-FE41-83D7-01B9EDA1E0AC}"/>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78EA02E-8598-6D41-AFC9-7411FB86E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52939F1-8785-AE42-A10E-7F60D727714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206585D-3EF0-F24E-A02F-035027632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67EC5F3-4793-354A-BE0A-1F4199106B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Slide Number Placeholder 8">
            <a:extLst>
              <a:ext uri="{FF2B5EF4-FFF2-40B4-BE49-F238E27FC236}">
                <a16:creationId xmlns:a16="http://schemas.microsoft.com/office/drawing/2014/main" id="{7460170F-EB5F-5940-A370-ED378492EE7B}"/>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4237316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DAF-3D5E-C748-B704-16E844421DFD}"/>
              </a:ext>
            </a:extLst>
          </p:cNvPr>
          <p:cNvSpPr>
            <a:spLocks noGrp="1"/>
          </p:cNvSpPr>
          <p:nvPr>
            <p:ph type="title"/>
          </p:nvPr>
        </p:nvSpPr>
        <p:spPr/>
        <p:txBody>
          <a:bodyPr/>
          <a:lstStyle/>
          <a:p>
            <a:r>
              <a:rPr lang="en-GB"/>
              <a:t>Click to edit Master title style</a:t>
            </a:r>
          </a:p>
        </p:txBody>
      </p:sp>
      <p:sp>
        <p:nvSpPr>
          <p:cNvPr id="5" name="Slide Number Placeholder 4">
            <a:extLst>
              <a:ext uri="{FF2B5EF4-FFF2-40B4-BE49-F238E27FC236}">
                <a16:creationId xmlns:a16="http://schemas.microsoft.com/office/drawing/2014/main" id="{67968694-3AE4-3B4D-A729-D0F305DDC918}"/>
              </a:ext>
            </a:extLst>
          </p:cNvPr>
          <p:cNvSpPr>
            <a:spLocks noGrp="1"/>
          </p:cNvSpPr>
          <p:nvPr>
            <p:ph type="sldNum" sz="quarter" idx="12"/>
          </p:nvPr>
        </p:nvSpPr>
        <p:spPr/>
        <p:txBody>
          <a:bodyPr/>
          <a:lstStyle/>
          <a:p>
            <a:fld id="{E888C95C-3688-1A42-9BEF-F4465239C174}" type="slidenum">
              <a:rPr lang="en-GB" smtClean="0"/>
              <a:t>‹#›</a:t>
            </a:fld>
            <a:endParaRPr lang="en-GB"/>
          </a:p>
        </p:txBody>
      </p:sp>
    </p:spTree>
    <p:extLst>
      <p:ext uri="{BB962C8B-B14F-4D97-AF65-F5344CB8AC3E}">
        <p14:creationId xmlns:p14="http://schemas.microsoft.com/office/powerpoint/2010/main" val="241971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1.png"/><Relationship Id="rId2" Type="http://schemas.openxmlformats.org/officeDocument/2006/relationships/slideLayout" Target="../slideLayouts/slideLayout19.xml"/><Relationship Id="rId16" Type="http://schemas.openxmlformats.org/officeDocument/2006/relationships/theme" Target="../theme/theme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CA18E-31A9-D94D-A34C-CAA65AADB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5A59B8E-C2FB-5C42-A944-83BAB4A5FE75}"/>
              </a:ext>
            </a:extLst>
          </p:cNvPr>
          <p:cNvSpPr>
            <a:spLocks noGrp="1"/>
          </p:cNvSpPr>
          <p:nvPr>
            <p:ph type="body" idx="1"/>
          </p:nvPr>
        </p:nvSpPr>
        <p:spPr>
          <a:xfrm>
            <a:off x="838200" y="1825625"/>
            <a:ext cx="10515600" cy="409326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Slide Number Placeholder 5">
            <a:extLst>
              <a:ext uri="{FF2B5EF4-FFF2-40B4-BE49-F238E27FC236}">
                <a16:creationId xmlns:a16="http://schemas.microsoft.com/office/drawing/2014/main" id="{8C07A59D-B506-1548-8531-0B3A30949642}"/>
              </a:ext>
            </a:extLst>
          </p:cNvPr>
          <p:cNvSpPr>
            <a:spLocks noGrp="1"/>
          </p:cNvSpPr>
          <p:nvPr>
            <p:ph type="sldNum" sz="quarter" idx="4"/>
          </p:nvPr>
        </p:nvSpPr>
        <p:spPr>
          <a:xfrm>
            <a:off x="7884590" y="6356350"/>
            <a:ext cx="401631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8C95C-3688-1A42-9BEF-F4465239C174}" type="slidenum">
              <a:rPr lang="en-GB" smtClean="0"/>
              <a:t>‹#›</a:t>
            </a:fld>
            <a:endParaRPr lang="en-GB"/>
          </a:p>
        </p:txBody>
      </p:sp>
      <p:pic>
        <p:nvPicPr>
          <p:cNvPr id="9" name="Picture 8">
            <a:extLst>
              <a:ext uri="{FF2B5EF4-FFF2-40B4-BE49-F238E27FC236}">
                <a16:creationId xmlns:a16="http://schemas.microsoft.com/office/drawing/2014/main" id="{2E15F42A-BDD5-7549-9EFF-171C526E4647}"/>
              </a:ext>
            </a:extLst>
          </p:cNvPr>
          <p:cNvPicPr>
            <a:picLocks noChangeAspect="1"/>
          </p:cNvPicPr>
          <p:nvPr userDrawn="1"/>
        </p:nvPicPr>
        <p:blipFill>
          <a:blip r:embed="rId17"/>
          <a:srcRect/>
          <a:stretch/>
        </p:blipFill>
        <p:spPr>
          <a:xfrm>
            <a:off x="-654" y="5941410"/>
            <a:ext cx="1735669" cy="916590"/>
          </a:xfrm>
          <a:prstGeom prst="rect">
            <a:avLst/>
          </a:prstGeom>
        </p:spPr>
      </p:pic>
      <p:pic>
        <p:nvPicPr>
          <p:cNvPr id="5" name="Picture 4" descr="A close up of a logo&#10;&#10;AI-generated content may be incorrect.">
            <a:extLst>
              <a:ext uri="{FF2B5EF4-FFF2-40B4-BE49-F238E27FC236}">
                <a16:creationId xmlns:a16="http://schemas.microsoft.com/office/drawing/2014/main" id="{6E7B709C-3E23-BAEF-4324-A32F5DC01428}"/>
              </a:ext>
            </a:extLst>
          </p:cNvPr>
          <p:cNvPicPr>
            <a:picLocks noChangeAspect="1"/>
          </p:cNvPicPr>
          <p:nvPr userDrawn="1"/>
        </p:nvPicPr>
        <p:blipFill>
          <a:blip r:embed="rId18"/>
          <a:stretch>
            <a:fillRect/>
          </a:stretch>
        </p:blipFill>
        <p:spPr>
          <a:xfrm>
            <a:off x="1735015" y="6044619"/>
            <a:ext cx="1348317" cy="676855"/>
          </a:xfrm>
          <a:prstGeom prst="rect">
            <a:avLst/>
          </a:prstGeom>
        </p:spPr>
      </p:pic>
    </p:spTree>
    <p:extLst>
      <p:ext uri="{BB962C8B-B14F-4D97-AF65-F5344CB8AC3E}">
        <p14:creationId xmlns:p14="http://schemas.microsoft.com/office/powerpoint/2010/main" val="303948966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B3540-4E16-4448-B4A8-59C93A0E79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3D33B6-B6F9-428D-8C59-7C88D12A7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AA1E00-900A-4D43-ACCE-746265343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A72F7-72CB-4933-96A9-673190B1FE97}" type="datetimeFigureOut">
              <a:rPr lang="en-GB" smtClean="0"/>
              <a:t>14/05/2026</a:t>
            </a:fld>
            <a:endParaRPr lang="en-GB"/>
          </a:p>
        </p:txBody>
      </p:sp>
      <p:sp>
        <p:nvSpPr>
          <p:cNvPr id="5" name="Footer Placeholder 4">
            <a:extLst>
              <a:ext uri="{FF2B5EF4-FFF2-40B4-BE49-F238E27FC236}">
                <a16:creationId xmlns:a16="http://schemas.microsoft.com/office/drawing/2014/main" id="{ECCE8A16-49DE-4B98-A4F8-CD803241EA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5791B6E-D7D7-4F34-9550-F11108C0C7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B3C6F-2098-4673-B93C-14C78D49C72D}" type="slidenum">
              <a:rPr lang="en-GB" smtClean="0"/>
              <a:t>‹#›</a:t>
            </a:fld>
            <a:endParaRPr lang="en-GB"/>
          </a:p>
        </p:txBody>
      </p:sp>
    </p:spTree>
    <p:extLst>
      <p:ext uri="{BB962C8B-B14F-4D97-AF65-F5344CB8AC3E}">
        <p14:creationId xmlns:p14="http://schemas.microsoft.com/office/powerpoint/2010/main" val="847648782"/>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BCA18E-31A9-D94D-A34C-CAA65AADBC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5A59B8E-C2FB-5C42-A944-83BAB4A5FE75}"/>
              </a:ext>
            </a:extLst>
          </p:cNvPr>
          <p:cNvSpPr>
            <a:spLocks noGrp="1"/>
          </p:cNvSpPr>
          <p:nvPr>
            <p:ph type="body" idx="1"/>
          </p:nvPr>
        </p:nvSpPr>
        <p:spPr>
          <a:xfrm>
            <a:off x="838200" y="1825625"/>
            <a:ext cx="10515600" cy="409326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Slide Number Placeholder 5">
            <a:extLst>
              <a:ext uri="{FF2B5EF4-FFF2-40B4-BE49-F238E27FC236}">
                <a16:creationId xmlns:a16="http://schemas.microsoft.com/office/drawing/2014/main" id="{8C07A59D-B506-1548-8531-0B3A30949642}"/>
              </a:ext>
            </a:extLst>
          </p:cNvPr>
          <p:cNvSpPr>
            <a:spLocks noGrp="1"/>
          </p:cNvSpPr>
          <p:nvPr>
            <p:ph type="sldNum" sz="quarter" idx="4"/>
          </p:nvPr>
        </p:nvSpPr>
        <p:spPr>
          <a:xfrm>
            <a:off x="7884590" y="6356350"/>
            <a:ext cx="401631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8C95C-3688-1A42-9BEF-F4465239C174}" type="slidenum">
              <a:rPr lang="en-GB" smtClean="0"/>
              <a:t>‹#›</a:t>
            </a:fld>
            <a:endParaRPr lang="en-GB"/>
          </a:p>
        </p:txBody>
      </p:sp>
      <p:pic>
        <p:nvPicPr>
          <p:cNvPr id="9" name="Picture 8">
            <a:extLst>
              <a:ext uri="{FF2B5EF4-FFF2-40B4-BE49-F238E27FC236}">
                <a16:creationId xmlns:a16="http://schemas.microsoft.com/office/drawing/2014/main" id="{2E15F42A-BDD5-7549-9EFF-171C526E4647}"/>
              </a:ext>
            </a:extLst>
          </p:cNvPr>
          <p:cNvPicPr>
            <a:picLocks noChangeAspect="1"/>
          </p:cNvPicPr>
          <p:nvPr userDrawn="1"/>
        </p:nvPicPr>
        <p:blipFill>
          <a:blip r:embed="rId17"/>
          <a:srcRect/>
          <a:stretch/>
        </p:blipFill>
        <p:spPr>
          <a:xfrm>
            <a:off x="-654" y="5941410"/>
            <a:ext cx="1735669" cy="916590"/>
          </a:xfrm>
          <a:prstGeom prst="rect">
            <a:avLst/>
          </a:prstGeom>
        </p:spPr>
      </p:pic>
      <p:pic>
        <p:nvPicPr>
          <p:cNvPr id="5" name="Picture 4" descr="A close up of a logo&#10;&#10;AI-generated content may be incorrect.">
            <a:extLst>
              <a:ext uri="{FF2B5EF4-FFF2-40B4-BE49-F238E27FC236}">
                <a16:creationId xmlns:a16="http://schemas.microsoft.com/office/drawing/2014/main" id="{6E7B709C-3E23-BAEF-4324-A32F5DC01428}"/>
              </a:ext>
            </a:extLst>
          </p:cNvPr>
          <p:cNvPicPr>
            <a:picLocks noChangeAspect="1"/>
          </p:cNvPicPr>
          <p:nvPr userDrawn="1"/>
        </p:nvPicPr>
        <p:blipFill>
          <a:blip r:embed="rId18"/>
          <a:stretch>
            <a:fillRect/>
          </a:stretch>
        </p:blipFill>
        <p:spPr>
          <a:xfrm>
            <a:off x="1735015" y="6044619"/>
            <a:ext cx="1348317" cy="676855"/>
          </a:xfrm>
          <a:prstGeom prst="rect">
            <a:avLst/>
          </a:prstGeom>
        </p:spPr>
      </p:pic>
    </p:spTree>
    <p:extLst>
      <p:ext uri="{BB962C8B-B14F-4D97-AF65-F5344CB8AC3E}">
        <p14:creationId xmlns:p14="http://schemas.microsoft.com/office/powerpoint/2010/main" val="209738217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creativecommons.org/licenses/by-nd/3.0/" TargetMode="External"/><Relationship Id="rId4" Type="http://schemas.openxmlformats.org/officeDocument/2006/relationships/hyperlink" Target="https://www.higheredjobs.com/articles/articleDisplay.cfm?ID=155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hyperlink" Target="https://researchleap.com/preserving-the-uniqueness-of-english-teaching-at-early-childhood-education-teacher-perspectiv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hyperlink" Target="https://www.pexels.com/es-es/foto/un-hombre-leyendo-interior-2325729/"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ew-educ.com/%D8%A7%D8%B3%D8%AA%D8%B1%D8%A7%D8%AA%D9%8A%D8%AC%D9%8A%D8%A7%D8%AA-%D8%A7%D9%84%D8%AA%D8%B9%D9%84%D9%85-%D8%A7%D9%84%D8%AA%D8%B4%D8%A7%D8%B1%D9%83%D9%8A" TargetMode="External"/><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hyperlink" Target="https://rincondelemprendedor.es/mentoring-para-emprendedore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astarequivalency.co.uk/" TargetMode="External"/><Relationship Id="rId1" Type="http://schemas.openxmlformats.org/officeDocument/2006/relationships/slideLayout" Target="../slideLayouts/slideLayout5.xml"/><Relationship Id="rId4" Type="http://schemas.openxmlformats.org/officeDocument/2006/relationships/hyperlink" Target="https://openclipart.org/detail/165163/yellow-star-by-lpenz"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freepngimg.com/png/12278-feedback-png-clipart" TargetMode="External"/><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freepngimg.com/png/12278-feedback-png-clipart" TargetMode="External"/><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www.bestpracticenet.co.uk/eyitt" TargetMode="External"/><Relationship Id="rId2" Type="http://schemas.openxmlformats.org/officeDocument/2006/relationships/image" Target="../media/image30.png"/><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mailto:apply@bestpracticenet.co.uk"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governmentnews.com.au/peak-body-to-offer-hr-support-to-council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www.sclera.be/en/picto/detail/19439"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hyperlink" Target="http://actividadesinfantil.com/archives/author/maria/page/1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FD18D-8895-551B-FC15-480E2A587F37}"/>
              </a:ext>
            </a:extLst>
          </p:cNvPr>
          <p:cNvSpPr>
            <a:spLocks noGrp="1"/>
          </p:cNvSpPr>
          <p:nvPr>
            <p:ph type="ctrTitle"/>
          </p:nvPr>
        </p:nvSpPr>
        <p:spPr/>
        <p:txBody>
          <a:bodyPr/>
          <a:lstStyle/>
          <a:p>
            <a:r>
              <a:rPr lang="en-GB"/>
              <a:t> </a:t>
            </a:r>
          </a:p>
        </p:txBody>
      </p:sp>
      <p:sp>
        <p:nvSpPr>
          <p:cNvPr id="3" name="Subtitle 2">
            <a:extLst>
              <a:ext uri="{FF2B5EF4-FFF2-40B4-BE49-F238E27FC236}">
                <a16:creationId xmlns:a16="http://schemas.microsoft.com/office/drawing/2014/main" id="{F00580DA-A985-2A40-47D7-6AEF085DCCA4}"/>
              </a:ext>
            </a:extLst>
          </p:cNvPr>
          <p:cNvSpPr>
            <a:spLocks noGrp="1"/>
          </p:cNvSpPr>
          <p:nvPr>
            <p:ph type="subTitle" idx="1"/>
          </p:nvPr>
        </p:nvSpPr>
        <p:spPr>
          <a:xfrm>
            <a:off x="1239398" y="3875641"/>
            <a:ext cx="4763589" cy="2587151"/>
          </a:xfrm>
        </p:spPr>
        <p:txBody>
          <a:bodyPr vert="horz" lIns="91440" tIns="45720" rIns="91440" bIns="45720" rtlCol="0" anchor="t">
            <a:normAutofit fontScale="92500"/>
          </a:bodyPr>
          <a:lstStyle/>
          <a:p>
            <a:r>
              <a:rPr lang="en-GB" sz="4000" dirty="0"/>
              <a:t>Early Years Initial Teacher Training (EYITT) </a:t>
            </a:r>
            <a:endParaRPr lang="en-US" sz="4000" dirty="0">
              <a:ea typeface="Calibri"/>
              <a:cs typeface="Calibri"/>
            </a:endParaRPr>
          </a:p>
          <a:p>
            <a:br>
              <a:rPr lang="en-GB" sz="4000" dirty="0"/>
            </a:br>
            <a:r>
              <a:rPr lang="en-GB" sz="4000" dirty="0"/>
              <a:t>Childminder offer </a:t>
            </a:r>
            <a:r>
              <a:rPr lang="en-GB" sz="4000" dirty="0">
                <a:latin typeface="Calibri"/>
                <a:ea typeface="Calibri Light"/>
                <a:cs typeface="Calibri Light"/>
              </a:rPr>
              <a:t>2026</a:t>
            </a:r>
          </a:p>
        </p:txBody>
      </p:sp>
    </p:spTree>
    <p:extLst>
      <p:ext uri="{BB962C8B-B14F-4D97-AF65-F5344CB8AC3E}">
        <p14:creationId xmlns:p14="http://schemas.microsoft.com/office/powerpoint/2010/main" val="3278666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8E71D-4484-B5C4-860E-1336740E1599}"/>
              </a:ext>
            </a:extLst>
          </p:cNvPr>
          <p:cNvSpPr>
            <a:spLocks noGrp="1"/>
          </p:cNvSpPr>
          <p:nvPr>
            <p:ph type="title"/>
          </p:nvPr>
        </p:nvSpPr>
        <p:spPr>
          <a:xfrm>
            <a:off x="839788" y="457200"/>
            <a:ext cx="9577841" cy="1136301"/>
          </a:xfrm>
        </p:spPr>
        <p:txBody>
          <a:bodyPr>
            <a:noAutofit/>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What is the </a:t>
            </a:r>
            <a:r>
              <a:rPr lang="en-GB" sz="4400">
                <a:solidFill>
                  <a:srgbClr val="CE0F69"/>
                </a:solidFill>
                <a:latin typeface="Calibri Light" panose="020F0302020204030204"/>
              </a:rPr>
              <a:t>EYITT programme</a:t>
            </a:r>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 like?</a:t>
            </a:r>
            <a:endParaRPr lang="en-GB" sz="4400"/>
          </a:p>
        </p:txBody>
      </p:sp>
      <p:pic>
        <p:nvPicPr>
          <p:cNvPr id="5" name="Picture Placeholder 4">
            <a:extLst>
              <a:ext uri="{FF2B5EF4-FFF2-40B4-BE49-F238E27FC236}">
                <a16:creationId xmlns:a16="http://schemas.microsoft.com/office/drawing/2014/main" id="{91D2EA0B-CEF1-7FB8-0CFD-06A0CA117660}"/>
              </a:ext>
            </a:extLst>
          </p:cNvPr>
          <p:cNvPicPr>
            <a:picLocks noGrp="1" noChangeAspect="1"/>
          </p:cNvPicPr>
          <p:nvPr>
            <p:ph type="pic" idx="1"/>
          </p:nvPr>
        </p:nvPicPr>
        <p:blipFill>
          <a:blip r:embed="rId2"/>
          <a:srcRect t="10520" b="10520"/>
          <a:stretch>
            <a:fillRect/>
          </a:stretch>
        </p:blipFill>
        <p:spPr>
          <a:xfrm>
            <a:off x="8284029" y="2230166"/>
            <a:ext cx="3666898" cy="2895416"/>
          </a:xfrm>
          <a:prstGeom prst="rect">
            <a:avLst/>
          </a:prstGeom>
        </p:spPr>
      </p:pic>
      <p:sp>
        <p:nvSpPr>
          <p:cNvPr id="4" name="Text Placeholder 3">
            <a:extLst>
              <a:ext uri="{FF2B5EF4-FFF2-40B4-BE49-F238E27FC236}">
                <a16:creationId xmlns:a16="http://schemas.microsoft.com/office/drawing/2014/main" id="{2B8BE8B2-56B4-9B80-F850-3C6CFAA9299C}"/>
              </a:ext>
            </a:extLst>
          </p:cNvPr>
          <p:cNvSpPr>
            <a:spLocks noGrp="1"/>
          </p:cNvSpPr>
          <p:nvPr>
            <p:ph type="body" sz="half" idx="2"/>
          </p:nvPr>
        </p:nvSpPr>
        <p:spPr>
          <a:xfrm>
            <a:off x="839788" y="1665514"/>
            <a:ext cx="7237412" cy="4430486"/>
          </a:xfrm>
        </p:spPr>
        <p:txBody>
          <a:bodyPr>
            <a:normAutofit lnSpcReduction="10000"/>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Face to face or virtual sessions for training days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Online platform for uploading work and assessment and accessing modules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A dedicated personal tutor to support you throughout the programme</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A setting and placement mentor to support and observe you each week</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Individual plan to help you make progress and offer challenge</a:t>
            </a:r>
          </a:p>
          <a:p>
            <a:endParaRPr lang="en-GB"/>
          </a:p>
        </p:txBody>
      </p:sp>
    </p:spTree>
    <p:extLst>
      <p:ext uri="{BB962C8B-B14F-4D97-AF65-F5344CB8AC3E}">
        <p14:creationId xmlns:p14="http://schemas.microsoft.com/office/powerpoint/2010/main" val="362440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C2883-5B06-C704-731B-0755AE59E9D8}"/>
              </a:ext>
            </a:extLst>
          </p:cNvPr>
          <p:cNvSpPr>
            <a:spLocks noGrp="1"/>
          </p:cNvSpPr>
          <p:nvPr>
            <p:ph type="title"/>
          </p:nvPr>
        </p:nvSpPr>
        <p:spPr>
          <a:xfrm>
            <a:off x="177188" y="172330"/>
            <a:ext cx="10515600" cy="820624"/>
          </a:xfrm>
        </p:spPr>
        <p:txBody>
          <a:bodyPr anchor="ctr">
            <a:normAutofit/>
          </a:bodyPr>
          <a:lstStyle/>
          <a:p>
            <a:r>
              <a:rPr kumimoji="0" lang="en-GB" b="0" i="0" u="none" strike="noStrike" kern="1200" cap="none" spc="0" normalizeH="0" baseline="0" noProof="0">
                <a:ln>
                  <a:noFill/>
                </a:ln>
                <a:effectLst/>
                <a:uLnTx/>
                <a:uFillTx/>
              </a:rPr>
              <a:t>Programme Structure</a:t>
            </a:r>
            <a:endParaRPr lang="en-GB"/>
          </a:p>
        </p:txBody>
      </p:sp>
      <p:pic>
        <p:nvPicPr>
          <p:cNvPr id="6" name="Content Placeholder 5" descr="A screenshot of a computer&#10;&#10;AI-generated content may be incorrect.">
            <a:extLst>
              <a:ext uri="{FF2B5EF4-FFF2-40B4-BE49-F238E27FC236}">
                <a16:creationId xmlns:a16="http://schemas.microsoft.com/office/drawing/2014/main" id="{5DCD4895-C607-4822-8ED8-ECDA2743A292}"/>
              </a:ext>
            </a:extLst>
          </p:cNvPr>
          <p:cNvPicPr>
            <a:picLocks noGrp="1" noChangeAspect="1"/>
          </p:cNvPicPr>
          <p:nvPr>
            <p:ph idx="1"/>
          </p:nvPr>
        </p:nvPicPr>
        <p:blipFill>
          <a:blip r:embed="rId3"/>
          <a:stretch>
            <a:fillRect/>
          </a:stretch>
        </p:blipFill>
        <p:spPr>
          <a:xfrm>
            <a:off x="1215437" y="1203158"/>
            <a:ext cx="7941020" cy="4342251"/>
          </a:xfrm>
          <a:prstGeom prst="rect">
            <a:avLst/>
          </a:prstGeom>
        </p:spPr>
      </p:pic>
    </p:spTree>
    <p:extLst>
      <p:ext uri="{BB962C8B-B14F-4D97-AF65-F5344CB8AC3E}">
        <p14:creationId xmlns:p14="http://schemas.microsoft.com/office/powerpoint/2010/main" val="4203872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8A78-9EF8-E729-244A-8DABAA75774C}"/>
              </a:ext>
            </a:extLst>
          </p:cNvPr>
          <p:cNvSpPr>
            <a:spLocks noGrp="1"/>
          </p:cNvSpPr>
          <p:nvPr>
            <p:ph type="title"/>
          </p:nvPr>
        </p:nvSpPr>
        <p:spPr>
          <a:xfrm>
            <a:off x="839788" y="457200"/>
            <a:ext cx="3932237" cy="1262743"/>
          </a:xfrm>
        </p:spPr>
        <p:txBody>
          <a:bodyPr>
            <a:normAutofit fontScale="90000"/>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EYITT Curriculum Map</a:t>
            </a:r>
            <a:endParaRPr lang="en-GB"/>
          </a:p>
        </p:txBody>
      </p:sp>
      <p:pic>
        <p:nvPicPr>
          <p:cNvPr id="6" name="Picture Placeholder 5">
            <a:extLst>
              <a:ext uri="{FF2B5EF4-FFF2-40B4-BE49-F238E27FC236}">
                <a16:creationId xmlns:a16="http://schemas.microsoft.com/office/drawing/2014/main" id="{5DA9DB19-89A6-E2E6-95A8-9BACC08D4893}"/>
              </a:ext>
            </a:extLst>
          </p:cNvPr>
          <p:cNvPicPr>
            <a:picLocks noGrp="1" noChangeAspect="1"/>
          </p:cNvPicPr>
          <p:nvPr>
            <p:ph type="pic" idx="1"/>
          </p:nvPr>
        </p:nvPicPr>
        <p:blipFill>
          <a:blip r:embed="rId3"/>
          <a:srcRect t="3055" b="3055"/>
          <a:stretch>
            <a:fillRect/>
          </a:stretch>
        </p:blipFill>
        <p:spPr>
          <a:prstGeom prst="rect">
            <a:avLst/>
          </a:prstGeom>
        </p:spPr>
      </p:pic>
      <p:sp>
        <p:nvSpPr>
          <p:cNvPr id="4" name="Text Placeholder 3">
            <a:extLst>
              <a:ext uri="{FF2B5EF4-FFF2-40B4-BE49-F238E27FC236}">
                <a16:creationId xmlns:a16="http://schemas.microsoft.com/office/drawing/2014/main" id="{A6BCA3FE-A9A6-7D3B-DBEE-35959ABEDA25}"/>
              </a:ext>
            </a:extLst>
          </p:cNvPr>
          <p:cNvSpPr>
            <a:spLocks noGrp="1"/>
          </p:cNvSpPr>
          <p:nvPr>
            <p:ph type="body" sz="half" idx="2"/>
          </p:nvPr>
        </p:nvSpPr>
        <p:spPr>
          <a:xfrm>
            <a:off x="839788" y="1719944"/>
            <a:ext cx="4886098" cy="4149044"/>
          </a:xfrm>
        </p:spPr>
        <p:txBody>
          <a:bodyPr>
            <a:noAutofit/>
          </a:bodyPr>
          <a:lstStyle/>
          <a:p>
            <a:pPr marR="0" lvl="0" algn="l" defTabSz="914400" rtl="0" eaLnBrk="1" fontAlgn="auto" latinLnBrk="0" hangingPunct="1">
              <a:lnSpc>
                <a:spcPct val="90000"/>
              </a:lnSpc>
              <a:spcBef>
                <a:spcPts val="1000"/>
              </a:spcBef>
              <a:spcAft>
                <a:spcPts val="0"/>
              </a:spcAft>
              <a:buClrTx/>
              <a:buSzTx/>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Our curriculum is: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Broad and balanced </a:t>
            </a:r>
            <a:endParaRPr kumimoji="0" lang="en-GB" sz="28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Relevant</a:t>
            </a:r>
            <a:endParaRPr kumimoji="0" lang="en-GB" sz="28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Forward thinking</a:t>
            </a:r>
            <a:endParaRPr kumimoji="0" lang="en-GB" sz="28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Key themes for ITT </a:t>
            </a:r>
            <a:endParaRPr kumimoji="0" lang="en-GB" sz="28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Focus on safeguarding, leadership and well-being, will also be threaded through each training day</a:t>
            </a:r>
            <a:endParaRPr lang="en-GB" sz="2800"/>
          </a:p>
        </p:txBody>
      </p:sp>
    </p:spTree>
    <p:extLst>
      <p:ext uri="{BB962C8B-B14F-4D97-AF65-F5344CB8AC3E}">
        <p14:creationId xmlns:p14="http://schemas.microsoft.com/office/powerpoint/2010/main" val="4139637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5345-E4C3-D89C-8BB2-0121658B747C}"/>
              </a:ext>
            </a:extLst>
          </p:cNvPr>
          <p:cNvSpPr>
            <a:spLocks noGrp="1"/>
          </p:cNvSpPr>
          <p:nvPr>
            <p:ph type="title"/>
          </p:nvPr>
        </p:nvSpPr>
        <p:spPr/>
        <p:txBody>
          <a:bodyPr/>
          <a:lstStyle/>
          <a:p>
            <a:r>
              <a:rPr lang="en-GB"/>
              <a:t>Training Days</a:t>
            </a:r>
          </a:p>
        </p:txBody>
      </p:sp>
      <p:pic>
        <p:nvPicPr>
          <p:cNvPr id="4" name="Content Placeholder 3">
            <a:extLst>
              <a:ext uri="{FF2B5EF4-FFF2-40B4-BE49-F238E27FC236}">
                <a16:creationId xmlns:a16="http://schemas.microsoft.com/office/drawing/2014/main" id="{B4F73D54-B3FC-0346-137B-80128272AD39}"/>
              </a:ext>
            </a:extLst>
          </p:cNvPr>
          <p:cNvPicPr>
            <a:picLocks noGrp="1" noChangeAspect="1"/>
          </p:cNvPicPr>
          <p:nvPr>
            <p:ph idx="1"/>
          </p:nvPr>
        </p:nvPicPr>
        <p:blipFill>
          <a:blip r:embed="rId2"/>
          <a:stretch>
            <a:fillRect/>
          </a:stretch>
        </p:blipFill>
        <p:spPr>
          <a:xfrm>
            <a:off x="851059" y="1825625"/>
            <a:ext cx="10489882" cy="4092575"/>
          </a:xfrm>
          <a:prstGeom prst="rect">
            <a:avLst/>
          </a:prstGeom>
        </p:spPr>
      </p:pic>
    </p:spTree>
    <p:extLst>
      <p:ext uri="{BB962C8B-B14F-4D97-AF65-F5344CB8AC3E}">
        <p14:creationId xmlns:p14="http://schemas.microsoft.com/office/powerpoint/2010/main" val="522521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D6D0C-BA52-F778-E3FA-72ED23136C2A}"/>
              </a:ext>
            </a:extLst>
          </p:cNvPr>
          <p:cNvSpPr>
            <a:spLocks noGrp="1"/>
          </p:cNvSpPr>
          <p:nvPr>
            <p:ph type="title"/>
          </p:nvPr>
        </p:nvSpPr>
        <p:spPr>
          <a:xfrm>
            <a:off x="838200" y="365125"/>
            <a:ext cx="10515600" cy="1325563"/>
          </a:xfrm>
        </p:spPr>
        <p:txBody>
          <a:bodyPr anchor="ctr">
            <a:normAutofit/>
          </a:bodyPr>
          <a:lstStyle/>
          <a:p>
            <a:r>
              <a:rPr lang="en-GB"/>
              <a:t>The role of the setting/placement mentor</a:t>
            </a:r>
          </a:p>
        </p:txBody>
      </p:sp>
      <p:pic>
        <p:nvPicPr>
          <p:cNvPr id="8" name="Content Placeholder 7">
            <a:extLst>
              <a:ext uri="{FF2B5EF4-FFF2-40B4-BE49-F238E27FC236}">
                <a16:creationId xmlns:a16="http://schemas.microsoft.com/office/drawing/2014/main" id="{6B489CA2-4F3B-E78D-9B96-BDA4FB796590}"/>
              </a:ext>
            </a:extLst>
          </p:cNvPr>
          <p:cNvPicPr>
            <a:picLocks noGrp="1" noChangeAspect="1"/>
          </p:cNvPicPr>
          <p:nvPr>
            <p:ph sz="half" idx="1"/>
          </p:nvPr>
        </p:nvPicPr>
        <p:blipFill>
          <a:blip r:embed="rId3">
            <a:extLst>
              <a:ext uri="{837473B0-CC2E-450A-ABE3-18F120FF3D39}">
                <a1611:picAttrSrcUrl xmlns:a1611="http://schemas.microsoft.com/office/drawing/2016/11/main" r:id="rId4"/>
              </a:ext>
            </a:extLst>
          </a:blip>
          <a:srcRect l="9142" r="5799" b="-2"/>
          <a:stretch>
            <a:fillRect/>
          </a:stretch>
        </p:blipFill>
        <p:spPr>
          <a:xfrm>
            <a:off x="838200" y="1825625"/>
            <a:ext cx="5181600" cy="4351338"/>
          </a:xfrm>
          <a:noFill/>
        </p:spPr>
      </p:pic>
      <p:sp>
        <p:nvSpPr>
          <p:cNvPr id="4" name="Content Placeholder 3">
            <a:extLst>
              <a:ext uri="{FF2B5EF4-FFF2-40B4-BE49-F238E27FC236}">
                <a16:creationId xmlns:a16="http://schemas.microsoft.com/office/drawing/2014/main" id="{58759D9A-4E39-0873-C9F6-E67AAB287FCD}"/>
              </a:ext>
            </a:extLst>
          </p:cNvPr>
          <p:cNvSpPr>
            <a:spLocks noGrp="1"/>
          </p:cNvSpPr>
          <p:nvPr>
            <p:ph sz="half" idx="2"/>
          </p:nvPr>
        </p:nvSpPr>
        <p:spPr>
          <a:xfrm>
            <a:off x="6172200" y="1825625"/>
            <a:ext cx="5181600" cy="4351338"/>
          </a:xfrm>
        </p:spPr>
        <p:txBody>
          <a:bodyPr>
            <a:normAutofit/>
          </a:bodyPr>
          <a:lstStyle/>
          <a:p>
            <a:pPr marL="457200" marR="0" lvl="0" indent="-4572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effectLst/>
                <a:uLnTx/>
                <a:uFillTx/>
              </a:rPr>
              <a:t>Support can be offered to help you find a suitable mentor. </a:t>
            </a:r>
          </a:p>
          <a:p>
            <a:pPr marL="457200" marR="0" lvl="0" indent="-4572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effectLst/>
                <a:uLnTx/>
                <a:uFillTx/>
              </a:rPr>
              <a:t>Mentors are ‘expert colleagues’ who will help you to develop your skills and knowledge as an EY Teacher</a:t>
            </a:r>
          </a:p>
          <a:p>
            <a:pPr marL="457200" marR="0" lvl="0" indent="-4572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effectLst/>
                <a:uLnTx/>
                <a:uFillTx/>
              </a:rPr>
              <a:t>Mentors will share their experience, expertise and skills on different aspects on the curriculum</a:t>
            </a:r>
          </a:p>
          <a:p>
            <a:pPr marL="457200" marR="0" lvl="0" indent="-4572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effectLst/>
                <a:uLnTx/>
                <a:uFillTx/>
              </a:rPr>
              <a:t>Observe you each week and give detailed feedback</a:t>
            </a:r>
          </a:p>
          <a:p>
            <a:pPr marL="457200" marR="0" lvl="0" indent="-457200" defTabSz="914400" rtl="0" eaLnBrk="1" fontAlgn="auto" latinLnBrk="0" hangingPunct="1">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effectLst/>
                <a:uLnTx/>
                <a:uFillTx/>
              </a:rPr>
              <a:t>Set SHARP targets to help you progress and master the Early Years Teaching Standards</a:t>
            </a:r>
          </a:p>
          <a:p>
            <a:endParaRPr lang="en-GB" sz="2000"/>
          </a:p>
        </p:txBody>
      </p:sp>
      <p:sp>
        <p:nvSpPr>
          <p:cNvPr id="9" name="TextBox 8">
            <a:extLst>
              <a:ext uri="{FF2B5EF4-FFF2-40B4-BE49-F238E27FC236}">
                <a16:creationId xmlns:a16="http://schemas.microsoft.com/office/drawing/2014/main" id="{15191F9A-3A3B-E2C0-D4E6-DED6DAF5FB2A}"/>
              </a:ext>
            </a:extLst>
          </p:cNvPr>
          <p:cNvSpPr txBox="1"/>
          <p:nvPr/>
        </p:nvSpPr>
        <p:spPr>
          <a:xfrm>
            <a:off x="3693522" y="5976908"/>
            <a:ext cx="2326278"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4" tooltip="https://www.higheredjobs.com/articles/articleDisplay.cfm?ID=1550">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en-GB" sz="700">
              <a:solidFill>
                <a:srgbClr val="FFFFFF"/>
              </a:solidFill>
            </a:endParaRPr>
          </a:p>
        </p:txBody>
      </p:sp>
    </p:spTree>
    <p:extLst>
      <p:ext uri="{BB962C8B-B14F-4D97-AF65-F5344CB8AC3E}">
        <p14:creationId xmlns:p14="http://schemas.microsoft.com/office/powerpoint/2010/main" val="367380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0CFEC-0CF8-CC2A-96E5-40DE8C3BD4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38A05-EACA-9B6C-B889-1CA5B0635527}"/>
              </a:ext>
            </a:extLst>
          </p:cNvPr>
          <p:cNvSpPr>
            <a:spLocks noGrp="1"/>
          </p:cNvSpPr>
          <p:nvPr>
            <p:ph type="title"/>
          </p:nvPr>
        </p:nvSpPr>
        <p:spPr>
          <a:xfrm>
            <a:off x="838200" y="365125"/>
            <a:ext cx="10515600" cy="1325563"/>
          </a:xfrm>
        </p:spPr>
        <p:txBody>
          <a:bodyPr anchor="ctr">
            <a:normAutofit/>
          </a:bodyPr>
          <a:lstStyle/>
          <a:p>
            <a:r>
              <a:rPr lang="en-GB"/>
              <a:t>A typical Day</a:t>
            </a:r>
          </a:p>
        </p:txBody>
      </p:sp>
      <p:sp>
        <p:nvSpPr>
          <p:cNvPr id="3" name="Content Placeholder 2">
            <a:extLst>
              <a:ext uri="{FF2B5EF4-FFF2-40B4-BE49-F238E27FC236}">
                <a16:creationId xmlns:a16="http://schemas.microsoft.com/office/drawing/2014/main" id="{B5E5169B-D4E4-C7C6-BBD7-F2F4AF4904C1}"/>
              </a:ext>
            </a:extLst>
          </p:cNvPr>
          <p:cNvSpPr>
            <a:spLocks noGrp="1"/>
          </p:cNvSpPr>
          <p:nvPr>
            <p:ph sz="half" idx="1"/>
          </p:nvPr>
        </p:nvSpPr>
        <p:spPr>
          <a:xfrm>
            <a:off x="838200" y="1825625"/>
            <a:ext cx="5181600" cy="4351338"/>
          </a:xfrm>
        </p:spPr>
        <p:txBody>
          <a:bodyPr>
            <a:normAutofit/>
          </a:bodyPr>
          <a:lstStyle/>
          <a:p>
            <a:pPr marL="457200" indent="-457200">
              <a:buFont typeface="Arial" panose="020B0604020202020204" pitchFamily="34" charset="0"/>
              <a:buChar char="•"/>
            </a:pPr>
            <a:r>
              <a:rPr lang="en-GB" dirty="0"/>
              <a:t>Time spent directly with children supporting their play and learning</a:t>
            </a:r>
          </a:p>
          <a:p>
            <a:pPr marL="457200" indent="-457200">
              <a:buFont typeface="Arial" panose="020B0604020202020204" pitchFamily="34" charset="0"/>
              <a:buChar char="•"/>
            </a:pPr>
            <a:r>
              <a:rPr lang="en-GB" dirty="0"/>
              <a:t>Observation and assessment</a:t>
            </a:r>
          </a:p>
          <a:p>
            <a:pPr marL="457200" indent="-457200">
              <a:buFont typeface="Arial" panose="020B0604020202020204" pitchFamily="34" charset="0"/>
              <a:buChar char="•"/>
            </a:pPr>
            <a:r>
              <a:rPr lang="en-GB" dirty="0"/>
              <a:t>Teaching activities that you have planned</a:t>
            </a:r>
          </a:p>
          <a:p>
            <a:pPr marL="457200" indent="-457200">
              <a:buFont typeface="Arial" panose="020B0604020202020204" pitchFamily="34" charset="0"/>
              <a:buChar char="•"/>
            </a:pPr>
            <a:r>
              <a:rPr lang="en-GB" dirty="0"/>
              <a:t>Reflection on practice</a:t>
            </a:r>
          </a:p>
          <a:p>
            <a:pPr marL="457200" indent="-457200">
              <a:buFont typeface="Arial" panose="020B0604020202020204" pitchFamily="34" charset="0"/>
              <a:buChar char="•"/>
            </a:pPr>
            <a:r>
              <a:rPr lang="en-GB" dirty="0"/>
              <a:t>Discussions with parents and  colleagues</a:t>
            </a:r>
          </a:p>
        </p:txBody>
      </p:sp>
      <p:pic>
        <p:nvPicPr>
          <p:cNvPr id="5" name="Picture 4">
            <a:extLst>
              <a:ext uri="{FF2B5EF4-FFF2-40B4-BE49-F238E27FC236}">
                <a16:creationId xmlns:a16="http://schemas.microsoft.com/office/drawing/2014/main" id="{53043115-84C8-991F-E74E-1189C7E2D7D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642" r="10871" b="-1"/>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670016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31681-287E-0CA7-C689-5A4E29EB074C}"/>
              </a:ext>
            </a:extLst>
          </p:cNvPr>
          <p:cNvSpPr>
            <a:spLocks noGrp="1"/>
          </p:cNvSpPr>
          <p:nvPr>
            <p:ph type="title"/>
          </p:nvPr>
        </p:nvSpPr>
        <p:spPr>
          <a:xfrm>
            <a:off x="838200" y="365125"/>
            <a:ext cx="10515600" cy="1325563"/>
          </a:xfrm>
        </p:spPr>
        <p:txBody>
          <a:bodyPr anchor="ctr">
            <a:normAutofit/>
          </a:bodyPr>
          <a:lstStyle/>
          <a:p>
            <a:r>
              <a:rPr lang="en-GB"/>
              <a:t>A typical week</a:t>
            </a:r>
          </a:p>
        </p:txBody>
      </p:sp>
      <p:sp>
        <p:nvSpPr>
          <p:cNvPr id="3" name="Content Placeholder 2">
            <a:extLst>
              <a:ext uri="{FF2B5EF4-FFF2-40B4-BE49-F238E27FC236}">
                <a16:creationId xmlns:a16="http://schemas.microsoft.com/office/drawing/2014/main" id="{041C53FD-2603-E4B5-A260-380DC929C9B8}"/>
              </a:ext>
            </a:extLst>
          </p:cNvPr>
          <p:cNvSpPr>
            <a:spLocks noGrp="1"/>
          </p:cNvSpPr>
          <p:nvPr>
            <p:ph sz="half" idx="1"/>
          </p:nvPr>
        </p:nvSpPr>
        <p:spPr>
          <a:xfrm>
            <a:off x="838200" y="1825625"/>
            <a:ext cx="5181600" cy="4351338"/>
          </a:xfrm>
        </p:spPr>
        <p:txBody>
          <a:bodyPr>
            <a:normAutofit/>
          </a:bodyPr>
          <a:lstStyle/>
          <a:p>
            <a:pPr marL="457200" indent="-457200">
              <a:buFont typeface="Arial" panose="020B0604020202020204" pitchFamily="34" charset="0"/>
              <a:buChar char="•"/>
            </a:pPr>
            <a:r>
              <a:rPr lang="en-GB"/>
              <a:t>Observation completed by your mentor</a:t>
            </a:r>
          </a:p>
          <a:p>
            <a:pPr marL="457200" indent="-457200">
              <a:buFont typeface="Arial" panose="020B0604020202020204" pitchFamily="34" charset="0"/>
              <a:buChar char="•"/>
            </a:pPr>
            <a:r>
              <a:rPr lang="en-GB"/>
              <a:t>Reading and research</a:t>
            </a:r>
          </a:p>
          <a:p>
            <a:pPr marL="457200" indent="-457200">
              <a:buFont typeface="Arial" panose="020B0604020202020204" pitchFamily="34" charset="0"/>
              <a:buChar char="•"/>
            </a:pPr>
            <a:r>
              <a:rPr lang="en-GB"/>
              <a:t>Study time</a:t>
            </a:r>
          </a:p>
          <a:p>
            <a:pPr marL="457200" indent="-457200">
              <a:buFont typeface="Arial" panose="020B0604020202020204" pitchFamily="34" charset="0"/>
              <a:buChar char="•"/>
            </a:pPr>
            <a:r>
              <a:rPr lang="en-GB"/>
              <a:t>Uploading documents to Mosaic</a:t>
            </a:r>
          </a:p>
          <a:p>
            <a:pPr marL="457200" indent="-457200">
              <a:buFont typeface="Arial" panose="020B0604020202020204" pitchFamily="34" charset="0"/>
              <a:buChar char="•"/>
            </a:pPr>
            <a:r>
              <a:rPr lang="en-GB"/>
              <a:t>Keeping in contact with your tutor and mentor</a:t>
            </a:r>
          </a:p>
        </p:txBody>
      </p:sp>
      <p:pic>
        <p:nvPicPr>
          <p:cNvPr id="5" name="Picture 4">
            <a:extLst>
              <a:ext uri="{FF2B5EF4-FFF2-40B4-BE49-F238E27FC236}">
                <a16:creationId xmlns:a16="http://schemas.microsoft.com/office/drawing/2014/main" id="{9DAEC39D-F2A7-E395-AF95-A2C547648A4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31248" y="1825625"/>
            <a:ext cx="3263503" cy="4351338"/>
          </a:xfrm>
          <a:prstGeom prst="rect">
            <a:avLst/>
          </a:prstGeom>
          <a:noFill/>
        </p:spPr>
      </p:pic>
    </p:spTree>
    <p:extLst>
      <p:ext uri="{BB962C8B-B14F-4D97-AF65-F5344CB8AC3E}">
        <p14:creationId xmlns:p14="http://schemas.microsoft.com/office/powerpoint/2010/main" val="3374599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3270-8754-57A5-3CAC-1D0926313397}"/>
              </a:ext>
            </a:extLst>
          </p:cNvPr>
          <p:cNvSpPr>
            <a:spLocks noGrp="1"/>
          </p:cNvSpPr>
          <p:nvPr>
            <p:ph type="title"/>
          </p:nvPr>
        </p:nvSpPr>
        <p:spPr>
          <a:xfrm>
            <a:off x="838200" y="365125"/>
            <a:ext cx="10515600" cy="1325563"/>
          </a:xfrm>
        </p:spPr>
        <p:txBody>
          <a:bodyPr anchor="ctr">
            <a:normAutofit/>
          </a:bodyPr>
          <a:lstStyle/>
          <a:p>
            <a:r>
              <a:rPr lang="en-GB"/>
              <a:t>A typical month</a:t>
            </a:r>
          </a:p>
        </p:txBody>
      </p:sp>
      <p:sp>
        <p:nvSpPr>
          <p:cNvPr id="3" name="Content Placeholder 2">
            <a:extLst>
              <a:ext uri="{FF2B5EF4-FFF2-40B4-BE49-F238E27FC236}">
                <a16:creationId xmlns:a16="http://schemas.microsoft.com/office/drawing/2014/main" id="{096D93D9-27C7-BC91-CFD6-AE9F7B0E8759}"/>
              </a:ext>
            </a:extLst>
          </p:cNvPr>
          <p:cNvSpPr>
            <a:spLocks noGrp="1"/>
          </p:cNvSpPr>
          <p:nvPr>
            <p:ph sz="half" idx="1"/>
          </p:nvPr>
        </p:nvSpPr>
        <p:spPr>
          <a:xfrm>
            <a:off x="838200" y="1825625"/>
            <a:ext cx="5181600" cy="4351338"/>
          </a:xfrm>
        </p:spPr>
        <p:txBody>
          <a:bodyPr>
            <a:normAutofit/>
          </a:bodyPr>
          <a:lstStyle/>
          <a:p>
            <a:pPr marL="457200" indent="-457200">
              <a:buFont typeface="Arial" panose="020B0604020202020204" pitchFamily="34" charset="0"/>
              <a:buChar char="•"/>
            </a:pPr>
            <a:r>
              <a:rPr lang="en-GB"/>
              <a:t>Attend your training day</a:t>
            </a:r>
          </a:p>
          <a:p>
            <a:pPr marL="457200" indent="-457200">
              <a:buFont typeface="Arial" panose="020B0604020202020204" pitchFamily="34" charset="0"/>
              <a:buChar char="•"/>
            </a:pPr>
            <a:r>
              <a:rPr lang="en-GB"/>
              <a:t>Complete your monthly reflection</a:t>
            </a:r>
          </a:p>
          <a:p>
            <a:pPr marL="457200" indent="-457200">
              <a:buFont typeface="Arial" panose="020B0604020202020204" pitchFamily="34" charset="0"/>
              <a:buChar char="•"/>
            </a:pPr>
            <a:r>
              <a:rPr lang="en-GB"/>
              <a:t>Meet deadlines for teaching and learning sequences</a:t>
            </a:r>
          </a:p>
          <a:p>
            <a:pPr marL="457200" indent="-457200">
              <a:buFont typeface="Arial" panose="020B0604020202020204" pitchFamily="34" charset="0"/>
              <a:buChar char="•"/>
            </a:pPr>
            <a:r>
              <a:rPr lang="en-GB"/>
              <a:t>Work towards your targets</a:t>
            </a:r>
          </a:p>
        </p:txBody>
      </p:sp>
      <p:pic>
        <p:nvPicPr>
          <p:cNvPr id="5" name="Picture 4">
            <a:extLst>
              <a:ext uri="{FF2B5EF4-FFF2-40B4-BE49-F238E27FC236}">
                <a16:creationId xmlns:a16="http://schemas.microsoft.com/office/drawing/2014/main" id="{AF680A12-97FE-879B-1ADF-EB7342D9D1F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472" r="17118" b="1"/>
          <a:stretch>
            <a:fillRect/>
          </a:stretch>
        </p:blipFill>
        <p:spPr>
          <a:xfrm>
            <a:off x="6172202" y="1253331"/>
            <a:ext cx="5181600" cy="4351338"/>
          </a:xfrm>
          <a:prstGeom prst="rect">
            <a:avLst/>
          </a:prstGeom>
          <a:noFill/>
        </p:spPr>
      </p:pic>
    </p:spTree>
    <p:extLst>
      <p:ext uri="{BB962C8B-B14F-4D97-AF65-F5344CB8AC3E}">
        <p14:creationId xmlns:p14="http://schemas.microsoft.com/office/powerpoint/2010/main" val="3837468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ADEC0-C0A5-011D-6C1F-2469311B880A}"/>
              </a:ext>
            </a:extLst>
          </p:cNvPr>
          <p:cNvSpPr>
            <a:spLocks noGrp="1"/>
          </p:cNvSpPr>
          <p:nvPr>
            <p:ph type="title"/>
          </p:nvPr>
        </p:nvSpPr>
        <p:spPr>
          <a:xfrm>
            <a:off x="838200" y="365125"/>
            <a:ext cx="10515600" cy="1325563"/>
          </a:xfrm>
        </p:spPr>
        <p:txBody>
          <a:bodyPr anchor="ctr">
            <a:normAutofit/>
          </a:bodyPr>
          <a:lstStyle/>
          <a:p>
            <a:r>
              <a:rPr lang="en-GB"/>
              <a:t>A typical term</a:t>
            </a:r>
          </a:p>
        </p:txBody>
      </p:sp>
      <p:pic>
        <p:nvPicPr>
          <p:cNvPr id="5" name="Picture 4">
            <a:extLst>
              <a:ext uri="{FF2B5EF4-FFF2-40B4-BE49-F238E27FC236}">
                <a16:creationId xmlns:a16="http://schemas.microsoft.com/office/drawing/2014/main" id="{BF51AB15-020E-DBB5-678B-07D4BB4B6DE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6033" r="14480" b="-1"/>
          <a:stretch>
            <a:fillRect/>
          </a:stretch>
        </p:blipFill>
        <p:spPr>
          <a:xfrm>
            <a:off x="838200" y="1825625"/>
            <a:ext cx="4307422" cy="3617232"/>
          </a:xfrm>
          <a:prstGeom prst="rect">
            <a:avLst/>
          </a:prstGeom>
          <a:noFill/>
        </p:spPr>
      </p:pic>
      <p:sp>
        <p:nvSpPr>
          <p:cNvPr id="3" name="Content Placeholder 2">
            <a:extLst>
              <a:ext uri="{FF2B5EF4-FFF2-40B4-BE49-F238E27FC236}">
                <a16:creationId xmlns:a16="http://schemas.microsoft.com/office/drawing/2014/main" id="{E52BCC2B-97E1-DC68-5618-BAACFE22EAC7}"/>
              </a:ext>
            </a:extLst>
          </p:cNvPr>
          <p:cNvSpPr>
            <a:spLocks noGrp="1"/>
          </p:cNvSpPr>
          <p:nvPr>
            <p:ph sz="half" idx="2"/>
          </p:nvPr>
        </p:nvSpPr>
        <p:spPr>
          <a:xfrm>
            <a:off x="6172200" y="1825625"/>
            <a:ext cx="5181600" cy="3453946"/>
          </a:xfrm>
        </p:spPr>
        <p:txBody>
          <a:bodyPr>
            <a:normAutofit/>
          </a:bodyPr>
          <a:lstStyle/>
          <a:p>
            <a:pPr marL="457200" indent="-457200">
              <a:buFont typeface="Arial" panose="020B0604020202020204" pitchFamily="34" charset="0"/>
              <a:buChar char="•"/>
            </a:pPr>
            <a:r>
              <a:rPr lang="en-GB" dirty="0"/>
              <a:t>End of term review and target setting</a:t>
            </a:r>
          </a:p>
          <a:p>
            <a:pPr marL="457200" indent="-457200">
              <a:buFont typeface="Arial" panose="020B0604020202020204" pitchFamily="34" charset="0"/>
              <a:buChar char="•"/>
            </a:pPr>
            <a:r>
              <a:rPr lang="en-GB" dirty="0"/>
              <a:t>Complete your placement days/blocks</a:t>
            </a:r>
          </a:p>
          <a:p>
            <a:pPr marL="457200" indent="-457200">
              <a:buFont typeface="Arial" panose="020B0604020202020204" pitchFamily="34" charset="0"/>
              <a:buChar char="•"/>
            </a:pPr>
            <a:r>
              <a:rPr lang="en-GB" dirty="0"/>
              <a:t>Visits from your personal tutor</a:t>
            </a:r>
          </a:p>
          <a:p>
            <a:pPr marL="457200" indent="-457200">
              <a:buFont typeface="Arial" panose="020B0604020202020204" pitchFamily="34" charset="0"/>
              <a:buChar char="•"/>
            </a:pPr>
            <a:r>
              <a:rPr lang="en-GB" dirty="0"/>
              <a:t>Enhancement sessions</a:t>
            </a:r>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1685370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E5F56C-92A3-13AD-A812-39D919A068AC}"/>
              </a:ext>
            </a:extLst>
          </p:cNvPr>
          <p:cNvSpPr>
            <a:spLocks noGrp="1"/>
          </p:cNvSpPr>
          <p:nvPr>
            <p:ph type="title"/>
          </p:nvPr>
        </p:nvSpPr>
        <p:spPr>
          <a:xfrm>
            <a:off x="187957" y="246043"/>
            <a:ext cx="8431168" cy="746393"/>
          </a:xfrm>
        </p:spPr>
        <p:txBody>
          <a:bodyPr>
            <a:noAutofit/>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ITT requirements for placement</a:t>
            </a:r>
            <a:endParaRPr lang="en-US" sz="4400"/>
          </a:p>
        </p:txBody>
      </p:sp>
      <p:pic>
        <p:nvPicPr>
          <p:cNvPr id="5" name="Picture Placeholder 4" descr="A group of colorful objects on a black surface&#10;&#10;AI-generated content may be incorrect.">
            <a:extLst>
              <a:ext uri="{FF2B5EF4-FFF2-40B4-BE49-F238E27FC236}">
                <a16:creationId xmlns:a16="http://schemas.microsoft.com/office/drawing/2014/main" id="{C48A4C8A-E41C-ADAC-AD68-925E1AA977C0}"/>
              </a:ext>
            </a:extLst>
          </p:cNvPr>
          <p:cNvPicPr>
            <a:picLocks noGrp="1" noChangeAspect="1"/>
          </p:cNvPicPr>
          <p:nvPr>
            <p:ph idx="1"/>
          </p:nvPr>
        </p:nvPicPr>
        <p:blipFill>
          <a:blip r:embed="rId2"/>
          <a:stretch>
            <a:fillRect/>
          </a:stretch>
        </p:blipFill>
        <p:spPr>
          <a:xfrm>
            <a:off x="8349104" y="620064"/>
            <a:ext cx="3533378" cy="4873625"/>
          </a:xfrm>
          <a:prstGeom prst="rect">
            <a:avLst/>
          </a:prstGeom>
          <a:noFill/>
        </p:spPr>
      </p:pic>
      <p:sp>
        <p:nvSpPr>
          <p:cNvPr id="12" name="Text Placeholder 3">
            <a:extLst>
              <a:ext uri="{FF2B5EF4-FFF2-40B4-BE49-F238E27FC236}">
                <a16:creationId xmlns:a16="http://schemas.microsoft.com/office/drawing/2014/main" id="{5D02EC07-CB53-C4A4-9EBA-F40BAFD19B2D}"/>
              </a:ext>
            </a:extLst>
          </p:cNvPr>
          <p:cNvSpPr>
            <a:spLocks noGrp="1"/>
          </p:cNvSpPr>
          <p:nvPr>
            <p:ph type="body" sz="half" idx="2"/>
          </p:nvPr>
        </p:nvSpPr>
        <p:spPr>
          <a:xfrm>
            <a:off x="184534" y="1313762"/>
            <a:ext cx="7943423" cy="4224720"/>
          </a:xfrm>
        </p:spPr>
        <p:txBody>
          <a:bodyPr vert="horz" lIns="91440" tIns="45720" rIns="91440" bIns="45720" rtlCol="0" anchor="t">
            <a:noAutofit/>
          </a:bodyPr>
          <a:lstStyle/>
          <a:p>
            <a:pPr marL="457200" indent="-457200">
              <a:buFont typeface="Arial" panose="020B0604020202020204" pitchFamily="34" charset="0"/>
              <a:buChar char="•"/>
              <a:defRPr/>
            </a:pPr>
            <a:r>
              <a:rPr kumimoji="0" lang="en-GB" sz="2000" b="0" i="0" u="none" strike="noStrike" kern="1200" cap="none" spc="0" normalizeH="0" baseline="0" noProof="0">
                <a:ln>
                  <a:noFill/>
                </a:ln>
                <a:solidFill>
                  <a:srgbClr val="000000"/>
                </a:solidFill>
                <a:effectLst/>
                <a:uLnTx/>
                <a:uFillTx/>
                <a:latin typeface="Calibri" panose="020F0502020204030204"/>
                <a:ea typeface="+mn-ea"/>
                <a:cs typeface="+mn-cs"/>
              </a:rPr>
              <a:t>Every student must cover the age groups from 0-5 years as a minimum</a:t>
            </a:r>
            <a:r>
              <a:rPr lang="en-GB" sz="2000">
                <a:solidFill>
                  <a:srgbClr val="000000"/>
                </a:solidFill>
                <a:latin typeface="Calibri" panose="020F0502020204030204"/>
              </a:rPr>
              <a:t> (DfE requirement)</a:t>
            </a:r>
            <a:endParaRPr lang="en-GB" sz="20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a:solidFill>
                  <a:srgbClr val="000000"/>
                </a:solidFill>
                <a:latin typeface="Calibri" panose="020F0502020204030204"/>
                <a:ea typeface="Calibri"/>
                <a:cs typeface="Calibri"/>
              </a:rPr>
              <a:t>Placements will depend on the ages of children that you have on roll.</a:t>
            </a:r>
          </a:p>
          <a:p>
            <a:pPr marL="457200" indent="-457200">
              <a:buFont typeface="Arial" panose="020B0604020202020204" pitchFamily="34" charset="0"/>
              <a:buChar char="•"/>
              <a:defRPr/>
            </a:pPr>
            <a:r>
              <a:rPr lang="en-GB" sz="2000">
                <a:solidFill>
                  <a:srgbClr val="000000"/>
                </a:solidFill>
                <a:latin typeface="Calibri" panose="020F0502020204030204"/>
                <a:ea typeface="Calibri"/>
                <a:cs typeface="Calibri"/>
              </a:rPr>
              <a:t>All students must complete a placement of at least 25 days.</a:t>
            </a:r>
          </a:p>
          <a:p>
            <a:pPr marL="457200" indent="-457200">
              <a:buFont typeface="Arial" panose="020B0604020202020204" pitchFamily="34" charset="0"/>
              <a:buChar char="•"/>
              <a:defRPr/>
            </a:pPr>
            <a:r>
              <a:rPr lang="en-GB" sz="2000">
                <a:solidFill>
                  <a:srgbClr val="000000"/>
                </a:solidFill>
                <a:latin typeface="Calibri" panose="020F0502020204030204"/>
              </a:rPr>
              <a:t>Placements need to offer a variety</a:t>
            </a:r>
            <a:r>
              <a:rPr kumimoji="0" lang="en-GB" sz="2000" b="0" i="0" u="none" strike="noStrike" kern="1200" cap="none" spc="0" normalizeH="0" baseline="0" noProof="0">
                <a:ln>
                  <a:noFill/>
                </a:ln>
                <a:solidFill>
                  <a:srgbClr val="000000"/>
                </a:solidFill>
                <a:effectLst/>
                <a:uLnTx/>
                <a:uFillTx/>
                <a:latin typeface="Calibri" panose="020F0502020204030204"/>
                <a:ea typeface="+mn-ea"/>
                <a:cs typeface="+mn-cs"/>
              </a:rPr>
              <a:t> and depth of experience to enable student teachers to meet all of the Early Years Teaching Standards</a:t>
            </a:r>
            <a:endParaRPr lang="en-GB" sz="2000" b="0" i="0" u="none" strike="noStrike" kern="1200" cap="none" spc="0" normalizeH="0" baseline="0" noProof="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b="1">
                <a:solidFill>
                  <a:srgbClr val="000000"/>
                </a:solidFill>
                <a:latin typeface="Calibri" panose="020F0502020204030204"/>
              </a:rPr>
              <a:t>Placements are completed in at least</a:t>
            </a:r>
            <a:r>
              <a:rPr kumimoji="0" lang="en-GB" sz="2000" b="1" i="0" u="none" strike="noStrike" kern="1200" cap="none" spc="0" normalizeH="0" baseline="0" noProof="0">
                <a:ln>
                  <a:noFill/>
                </a:ln>
                <a:solidFill>
                  <a:srgbClr val="000000"/>
                </a:solidFill>
                <a:effectLst/>
                <a:uLnTx/>
                <a:uFillTx/>
                <a:latin typeface="Calibri" panose="020F0502020204030204"/>
                <a:ea typeface="+mn-ea"/>
                <a:cs typeface="+mn-cs"/>
              </a:rPr>
              <a:t> 2</a:t>
            </a:r>
            <a:r>
              <a:rPr kumimoji="0" lang="en-GB" sz="2000" b="0" i="0" u="none" strike="noStrike" kern="1200" cap="none" spc="0" normalizeH="0" baseline="0" noProof="0">
                <a:ln>
                  <a:noFill/>
                </a:ln>
                <a:solidFill>
                  <a:srgbClr val="000000"/>
                </a:solidFill>
                <a:effectLst/>
                <a:uLnTx/>
                <a:uFillTx/>
                <a:latin typeface="Calibri" panose="020F0502020204030204"/>
                <a:ea typeface="+mn-ea"/>
                <a:cs typeface="+mn-cs"/>
              </a:rPr>
              <a:t> different settings (Rated good or Outstanding with Ofsted) </a:t>
            </a:r>
            <a:r>
              <a:rPr lang="en-GB" sz="2000">
                <a:solidFill>
                  <a:srgbClr val="000000"/>
                </a:solidFill>
                <a:latin typeface="Calibri" panose="020F0502020204030204"/>
              </a:rPr>
              <a:t>Your childminding setting is setting number one! </a:t>
            </a:r>
            <a:r>
              <a:rPr lang="en-GB" sz="2000" u="sng">
                <a:solidFill>
                  <a:srgbClr val="000000"/>
                </a:solidFill>
                <a:latin typeface="Calibri" panose="020F0502020204030204"/>
              </a:rPr>
              <a:t>Some</a:t>
            </a:r>
            <a:r>
              <a:rPr kumimoji="0" lang="en-GB" sz="2000" b="0" i="0" u="sng" strike="noStrike" kern="1200" cap="none" spc="0" normalizeH="0" baseline="0" noProof="0">
                <a:ln>
                  <a:noFill/>
                </a:ln>
                <a:solidFill>
                  <a:srgbClr val="000000"/>
                </a:solidFill>
                <a:effectLst/>
                <a:uLnTx/>
                <a:uFillTx/>
                <a:latin typeface="Calibri" panose="020F0502020204030204"/>
                <a:ea typeface="+mn-ea"/>
                <a:cs typeface="+mn-cs"/>
              </a:rPr>
              <a:t> students may need 3 settings.</a:t>
            </a:r>
            <a:endParaRPr lang="en-GB" sz="2000" b="0" i="0" u="sng" strike="noStrike" kern="1200" cap="none" spc="0" normalizeH="0" baseline="0" noProof="0">
              <a:ln>
                <a:noFill/>
              </a:ln>
              <a:solidFill>
                <a:srgbClr val="000000"/>
              </a:solidFill>
              <a:effectLst/>
              <a:uLnTx/>
              <a:uFillTx/>
              <a:latin typeface="Calibri" panose="020F0502020204030204"/>
              <a:ea typeface="Calibri"/>
              <a:cs typeface="Calibri"/>
            </a:endParaRPr>
          </a:p>
          <a:p>
            <a:pPr marL="457200" indent="-457200">
              <a:buFont typeface="Arial" panose="020B0604020202020204" pitchFamily="34" charset="0"/>
              <a:buChar char="•"/>
              <a:defRPr/>
            </a:pPr>
            <a:r>
              <a:rPr lang="en-GB" sz="2000">
                <a:solidFill>
                  <a:srgbClr val="000000"/>
                </a:solidFill>
                <a:latin typeface="Calibri" panose="020F0502020204030204"/>
              </a:rPr>
              <a:t>Placements must be in a setting</a:t>
            </a:r>
            <a:r>
              <a:rPr kumimoji="0" lang="en-GB" sz="2000" b="0" i="0" u="none" strike="noStrike" kern="1200" cap="none" spc="0" normalizeH="0" baseline="0" noProof="0">
                <a:ln>
                  <a:noFill/>
                </a:ln>
                <a:solidFill>
                  <a:srgbClr val="000000"/>
                </a:solidFill>
                <a:effectLst/>
                <a:uLnTx/>
                <a:uFillTx/>
                <a:latin typeface="Calibri" panose="020F0502020204030204"/>
                <a:ea typeface="+mn-ea"/>
                <a:cs typeface="+mn-cs"/>
              </a:rPr>
              <a:t> which delivers the EYFS or works to National Curriculum expectations</a:t>
            </a:r>
            <a:endParaRPr lang="en-GB" sz="2000" b="0" i="0" u="none" strike="noStrike" kern="1200" cap="none" spc="0" normalizeH="0" baseline="0" noProof="0">
              <a:ln>
                <a:noFill/>
              </a:ln>
              <a:solidFill>
                <a:srgbClr val="000000"/>
              </a:solidFill>
              <a:effectLst/>
              <a:uLnTx/>
              <a:uFillTx/>
              <a:latin typeface="Calibri" panose="020F0502020204030204"/>
              <a:ea typeface="Calibri"/>
              <a:cs typeface="Calibri"/>
            </a:endParaRPr>
          </a:p>
          <a:p>
            <a:endParaRPr lang="en-US" sz="2400">
              <a:ea typeface="Calibri"/>
              <a:cs typeface="Calibri"/>
            </a:endParaRPr>
          </a:p>
        </p:txBody>
      </p:sp>
    </p:spTree>
    <p:extLst>
      <p:ext uri="{BB962C8B-B14F-4D97-AF65-F5344CB8AC3E}">
        <p14:creationId xmlns:p14="http://schemas.microsoft.com/office/powerpoint/2010/main" val="3716878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F4C09E-8F01-5BE1-A5DE-96D1E123F51F}"/>
              </a:ext>
            </a:extLst>
          </p:cNvPr>
          <p:cNvSpPr>
            <a:spLocks noGrp="1"/>
          </p:cNvSpPr>
          <p:nvPr>
            <p:ph type="title"/>
          </p:nvPr>
        </p:nvSpPr>
        <p:spPr>
          <a:xfrm>
            <a:off x="5469264" y="263575"/>
            <a:ext cx="6067415" cy="818465"/>
          </a:xfrm>
        </p:spPr>
        <p:txBody>
          <a:bodyPr>
            <a:normAutofit/>
          </a:bodyPr>
          <a:lstStyle/>
          <a:p>
            <a:r>
              <a:rPr lang="en-GB" sz="4400">
                <a:solidFill>
                  <a:srgbClr val="FF3399"/>
                </a:solidFill>
                <a:latin typeface="Calibri Light"/>
                <a:ea typeface="Calibri Light"/>
                <a:cs typeface="Calibri Light"/>
              </a:rPr>
              <a:t>Early Years Teacher Status</a:t>
            </a:r>
          </a:p>
        </p:txBody>
      </p:sp>
      <p:pic>
        <p:nvPicPr>
          <p:cNvPr id="7" name="Graphic 6" descr="Books">
            <a:extLst>
              <a:ext uri="{FF2B5EF4-FFF2-40B4-BE49-F238E27FC236}">
                <a16:creationId xmlns:a16="http://schemas.microsoft.com/office/drawing/2014/main" id="{5AFBCC9C-B266-4393-1A49-B77CBC92561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B2497884-D3B1-E44E-6CD4-FFFE43488159}"/>
              </a:ext>
            </a:extLst>
          </p:cNvPr>
          <p:cNvSpPr>
            <a:spLocks noGrp="1"/>
          </p:cNvSpPr>
          <p:nvPr>
            <p:ph idx="1"/>
          </p:nvPr>
        </p:nvSpPr>
        <p:spPr>
          <a:xfrm>
            <a:off x="5632619" y="1398611"/>
            <a:ext cx="6202680" cy="5512385"/>
          </a:xfrm>
        </p:spPr>
        <p:txBody>
          <a:bodyPr anchor="ctr">
            <a:normAutofit/>
          </a:bodyPr>
          <a:lstStyle/>
          <a:p>
            <a:pPr marL="342900" indent="-342900">
              <a:buFont typeface="Arial" panose="020B0604020202020204" pitchFamily="34" charset="0"/>
              <a:buChar char="•"/>
            </a:pPr>
            <a:r>
              <a:rPr lang="en-GB" sz="2400" dirty="0">
                <a:solidFill>
                  <a:schemeClr val="tx2"/>
                </a:solidFill>
                <a:effectLst/>
                <a:latin typeface="Calibri" panose="020F0502020204030204" pitchFamily="34" charset="0"/>
                <a:ea typeface="Calibri" panose="020F0502020204030204" pitchFamily="34" charset="0"/>
              </a:rPr>
              <a:t>Become an expert in teaching children across the Birth to 5yrs age range</a:t>
            </a:r>
          </a:p>
          <a:p>
            <a:pPr marL="342900" indent="-342900"/>
            <a:r>
              <a:rPr lang="en-GB" sz="2400" dirty="0">
                <a:solidFill>
                  <a:schemeClr val="tx2"/>
                </a:solidFill>
              </a:rPr>
              <a:t>Teach in Reception class in academies and free schools</a:t>
            </a:r>
          </a:p>
          <a:p>
            <a:pPr marL="342900" indent="-342900"/>
            <a:r>
              <a:rPr lang="en-GB" sz="2400" b="1" dirty="0">
                <a:solidFill>
                  <a:schemeClr val="tx2"/>
                </a:solidFill>
                <a:effectLst/>
                <a:latin typeface="Calibri"/>
                <a:ea typeface="Calibri"/>
                <a:cs typeface="Calibri"/>
              </a:rPr>
              <a:t>Train for free </a:t>
            </a:r>
            <a:r>
              <a:rPr lang="en-GB" sz="2400" dirty="0">
                <a:solidFill>
                  <a:schemeClr val="tx2"/>
                </a:solidFill>
                <a:effectLst/>
                <a:latin typeface="Calibri"/>
                <a:ea typeface="Calibri"/>
                <a:cs typeface="Calibri"/>
              </a:rPr>
              <a:t>with DfE funding</a:t>
            </a:r>
            <a:r>
              <a:rPr lang="en-GB" sz="2400" dirty="0">
                <a:solidFill>
                  <a:schemeClr val="tx2"/>
                </a:solidFill>
                <a:latin typeface="Calibri"/>
                <a:ea typeface="Calibri"/>
                <a:cs typeface="Calibri"/>
              </a:rPr>
              <a:t> (no course fees)</a:t>
            </a:r>
            <a:endParaRPr lang="en-GB" sz="2400" dirty="0">
              <a:solidFill>
                <a:schemeClr val="tx2"/>
              </a:solidFill>
              <a:effectLst/>
              <a:latin typeface="Calibri"/>
              <a:ea typeface="Calibri"/>
              <a:cs typeface="Calibri"/>
            </a:endParaRPr>
          </a:p>
          <a:p>
            <a:pPr marL="342900" indent="-342900">
              <a:buFont typeface="Arial" panose="020B0604020202020204" pitchFamily="34" charset="0"/>
              <a:buChar char="•"/>
            </a:pPr>
            <a:r>
              <a:rPr lang="en-GB" sz="2400" dirty="0">
                <a:solidFill>
                  <a:schemeClr val="tx2"/>
                </a:solidFill>
                <a:effectLst/>
                <a:latin typeface="Calibri" panose="020F0502020204030204" pitchFamily="34" charset="0"/>
                <a:ea typeface="Calibri" panose="020F0502020204030204" pitchFamily="34" charset="0"/>
              </a:rPr>
              <a:t>Gain up to date subject knowledge on best practice in the Early Years</a:t>
            </a:r>
          </a:p>
          <a:p>
            <a:pPr marL="342900" indent="-342900">
              <a:buFont typeface="Arial" panose="020B0604020202020204" pitchFamily="34" charset="0"/>
              <a:buChar char="•"/>
            </a:pPr>
            <a:r>
              <a:rPr lang="en-GB" sz="2400" dirty="0">
                <a:solidFill>
                  <a:schemeClr val="tx2"/>
                </a:solidFill>
                <a:effectLst/>
                <a:latin typeface="Calibri"/>
                <a:ea typeface="Calibri"/>
                <a:cs typeface="Calibri"/>
              </a:rPr>
              <a:t>Develop your leadership skills to support successful team development in the setting (if appropriate)</a:t>
            </a:r>
          </a:p>
          <a:p>
            <a:pPr marL="342900" indent="-342900">
              <a:buFont typeface="Arial" panose="020B0604020202020204" pitchFamily="34" charset="0"/>
              <a:buChar char="•"/>
            </a:pPr>
            <a:r>
              <a:rPr lang="en-GB" sz="2400" dirty="0">
                <a:solidFill>
                  <a:schemeClr val="tx2"/>
                </a:solidFill>
                <a:effectLst/>
                <a:latin typeface="Calibri" panose="020F0502020204030204" pitchFamily="34" charset="0"/>
                <a:ea typeface="Calibri" panose="020F0502020204030204" pitchFamily="34" charset="0"/>
              </a:rPr>
              <a:t>Increase and improve support for children and families in the Early Years</a:t>
            </a:r>
          </a:p>
          <a:p>
            <a:endParaRPr lang="en-GB" sz="1500" dirty="0">
              <a:solidFill>
                <a:schemeClr val="tx2"/>
              </a:solidFill>
            </a:endParaRPr>
          </a:p>
          <a:p>
            <a:pPr marL="0" indent="0">
              <a:buNone/>
            </a:pPr>
            <a:endParaRPr lang="en-GB" sz="1500" dirty="0">
              <a:solidFill>
                <a:schemeClr val="tx2"/>
              </a:solidFill>
            </a:endParaRPr>
          </a:p>
        </p:txBody>
      </p:sp>
      <p:grpSp>
        <p:nvGrpSpPr>
          <p:cNvPr id="14" name="Group 1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1063062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D83AD-26D1-6B03-6A1F-8BFC2567AC86}"/>
              </a:ext>
            </a:extLst>
          </p:cNvPr>
          <p:cNvSpPr>
            <a:spLocks noGrp="1"/>
          </p:cNvSpPr>
          <p:nvPr>
            <p:ph type="title"/>
          </p:nvPr>
        </p:nvSpPr>
        <p:spPr>
          <a:xfrm>
            <a:off x="204730" y="254956"/>
            <a:ext cx="10515600" cy="774720"/>
          </a:xfrm>
        </p:spPr>
        <p:txBody>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How is Early Years Teacher Status assessed?</a:t>
            </a:r>
            <a:endParaRPr lang="en-GB"/>
          </a:p>
        </p:txBody>
      </p:sp>
      <p:pic>
        <p:nvPicPr>
          <p:cNvPr id="5" name="Content Placeholder 4">
            <a:extLst>
              <a:ext uri="{FF2B5EF4-FFF2-40B4-BE49-F238E27FC236}">
                <a16:creationId xmlns:a16="http://schemas.microsoft.com/office/drawing/2014/main" id="{12A25B19-EA43-A032-C131-3DA2C14886FD}"/>
              </a:ext>
            </a:extLst>
          </p:cNvPr>
          <p:cNvPicPr>
            <a:picLocks noGrp="1" noChangeAspect="1"/>
          </p:cNvPicPr>
          <p:nvPr>
            <p:ph sz="half" idx="1"/>
          </p:nvPr>
        </p:nvPicPr>
        <p:blipFill>
          <a:blip r:embed="rId2"/>
          <a:stretch>
            <a:fillRect/>
          </a:stretch>
        </p:blipFill>
        <p:spPr>
          <a:xfrm>
            <a:off x="1029956" y="2104299"/>
            <a:ext cx="3290400" cy="3295015"/>
          </a:xfrm>
          <a:prstGeom prst="rect">
            <a:avLst/>
          </a:prstGeom>
        </p:spPr>
      </p:pic>
      <p:sp>
        <p:nvSpPr>
          <p:cNvPr id="4" name="Content Placeholder 3">
            <a:extLst>
              <a:ext uri="{FF2B5EF4-FFF2-40B4-BE49-F238E27FC236}">
                <a16:creationId xmlns:a16="http://schemas.microsoft.com/office/drawing/2014/main" id="{2A07F234-1C18-3F66-6225-445B6C36D63C}"/>
              </a:ext>
            </a:extLst>
          </p:cNvPr>
          <p:cNvSpPr>
            <a:spLocks noGrp="1"/>
          </p:cNvSpPr>
          <p:nvPr>
            <p:ph sz="half" idx="2"/>
          </p:nvPr>
        </p:nvSpPr>
        <p:spPr>
          <a:xfrm>
            <a:off x="5002446" y="1164510"/>
            <a:ext cx="6351354" cy="4486619"/>
          </a:xfrm>
        </p:spPr>
        <p:txBody>
          <a:bodyPr vert="horz" lIns="91440" tIns="45720" rIns="91440" bIns="45720" rtlCol="0" anchor="t">
            <a:normAutofit/>
          </a:bodyPr>
          <a:lstStyle/>
          <a:p>
            <a:pPr marL="457200" indent="-457200">
              <a:buFont typeface="Arial" panose="020B0604020202020204" pitchFamily="34" charset="0"/>
              <a:buChar char="•"/>
              <a:defRPr/>
            </a:pPr>
            <a:r>
              <a:rPr lang="en-GB">
                <a:solidFill>
                  <a:srgbClr val="000000"/>
                </a:solidFill>
                <a:latin typeface="Calibri" panose="020F0502020204030204"/>
              </a:rPr>
              <a:t>Ongoing assessment which includes</a:t>
            </a: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 observations, a reflective account, sequences of work and termly targets</a:t>
            </a:r>
            <a:endParaRPr lang="en-GB" b="0" i="0" u="none" strike="noStrike" kern="1200" cap="none" spc="0" normalizeH="0" baseline="0" noProof="0">
              <a:ln>
                <a:noFill/>
              </a:ln>
              <a:solidFill>
                <a:srgbClr val="000000"/>
              </a:solidFill>
              <a:effectLst/>
              <a:uLnTx/>
              <a:uFillTx/>
              <a:latin typeface="Calibri" panose="020F0502020204030204"/>
              <a:ea typeface="Calibri" panose="020F0502020204030204"/>
              <a:cs typeface="Calibri" panose="020F0502020204030204"/>
            </a:endParaRP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Demonstration of mastery of the EYITT curriculum</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A summative judgement that each student teacher meets the Teachers’ Standards (Early Years)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Exam board and recommendation for the award of Early Years Teacher Status</a:t>
            </a:r>
          </a:p>
          <a:p>
            <a:endParaRPr lang="en-GB"/>
          </a:p>
        </p:txBody>
      </p:sp>
    </p:spTree>
    <p:extLst>
      <p:ext uri="{BB962C8B-B14F-4D97-AF65-F5344CB8AC3E}">
        <p14:creationId xmlns:p14="http://schemas.microsoft.com/office/powerpoint/2010/main" val="3878636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0F120-FB41-F5B3-B038-9C99214A1FDB}"/>
              </a:ext>
            </a:extLst>
          </p:cNvPr>
          <p:cNvSpPr>
            <a:spLocks noGrp="1"/>
          </p:cNvSpPr>
          <p:nvPr>
            <p:ph type="title"/>
          </p:nvPr>
        </p:nvSpPr>
        <p:spPr>
          <a:xfrm>
            <a:off x="838200" y="365125"/>
            <a:ext cx="10515600" cy="756359"/>
          </a:xfrm>
        </p:spPr>
        <p:txBody>
          <a:bodyPr/>
          <a:lstStyle/>
          <a:p>
            <a:r>
              <a:rPr lang="en-GB"/>
              <a:t>What are the entry criteria?</a:t>
            </a:r>
          </a:p>
        </p:txBody>
      </p:sp>
      <p:sp>
        <p:nvSpPr>
          <p:cNvPr id="3" name="Content Placeholder 2">
            <a:extLst>
              <a:ext uri="{FF2B5EF4-FFF2-40B4-BE49-F238E27FC236}">
                <a16:creationId xmlns:a16="http://schemas.microsoft.com/office/drawing/2014/main" id="{7D153114-777A-B672-8F2D-32D1F7774E47}"/>
              </a:ext>
            </a:extLst>
          </p:cNvPr>
          <p:cNvSpPr>
            <a:spLocks noGrp="1"/>
          </p:cNvSpPr>
          <p:nvPr>
            <p:ph sz="half" idx="1"/>
          </p:nvPr>
        </p:nvSpPr>
        <p:spPr>
          <a:xfrm>
            <a:off x="838199" y="1360714"/>
            <a:ext cx="6651171" cy="4816249"/>
          </a:xfrm>
        </p:spPr>
        <p:txBody>
          <a:bodyPr>
            <a:norm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A degree (or equivalent Level 6)</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GCSE in English, Maths and Science at grade C/ grade 4 or above…. or a recognised equivalent  </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The right to study and work in the UK</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Competence in spoken and written English</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A satisfactory DBS check</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a:ln>
                  <a:noFill/>
                </a:ln>
                <a:solidFill>
                  <a:srgbClr val="000000"/>
                </a:solidFill>
                <a:effectLst/>
                <a:uLnTx/>
                <a:uFillTx/>
                <a:latin typeface="Calibri" panose="020F0502020204030204"/>
                <a:ea typeface="+mn-ea"/>
                <a:cs typeface="+mn-cs"/>
              </a:rPr>
              <a:t>For all students: meeting the health and physical capacity to teach requirements</a:t>
            </a:r>
          </a:p>
        </p:txBody>
      </p:sp>
      <p:pic>
        <p:nvPicPr>
          <p:cNvPr id="5" name="Content Placeholder 4">
            <a:extLst>
              <a:ext uri="{FF2B5EF4-FFF2-40B4-BE49-F238E27FC236}">
                <a16:creationId xmlns:a16="http://schemas.microsoft.com/office/drawing/2014/main" id="{FAF3CD6A-5705-9A48-E774-F8DA7488DA6C}"/>
              </a:ext>
            </a:extLst>
          </p:cNvPr>
          <p:cNvPicPr>
            <a:picLocks noGrp="1" noChangeAspect="1"/>
          </p:cNvPicPr>
          <p:nvPr>
            <p:ph sz="half" idx="2"/>
          </p:nvPr>
        </p:nvPicPr>
        <p:blipFill>
          <a:blip r:embed="rId2"/>
          <a:stretch>
            <a:fillRect/>
          </a:stretch>
        </p:blipFill>
        <p:spPr>
          <a:xfrm>
            <a:off x="7752197" y="2421019"/>
            <a:ext cx="3981033" cy="2420322"/>
          </a:xfrm>
          <a:prstGeom prst="rect">
            <a:avLst/>
          </a:prstGeom>
        </p:spPr>
      </p:pic>
    </p:spTree>
    <p:extLst>
      <p:ext uri="{BB962C8B-B14F-4D97-AF65-F5344CB8AC3E}">
        <p14:creationId xmlns:p14="http://schemas.microsoft.com/office/powerpoint/2010/main" val="3036479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C4DCF-D8ED-0075-2354-A0414C834DBF}"/>
              </a:ext>
            </a:extLst>
          </p:cNvPr>
          <p:cNvSpPr>
            <a:spLocks noGrp="1"/>
          </p:cNvSpPr>
          <p:nvPr>
            <p:ph type="title"/>
          </p:nvPr>
        </p:nvSpPr>
        <p:spPr/>
        <p:txBody>
          <a:bodyPr/>
          <a:lstStyle/>
          <a:p>
            <a:r>
              <a:rPr kumimoji="0" lang="en-GB" sz="4400" b="0" i="0" u="none" strike="noStrike" kern="1200" cap="none" spc="0" normalizeH="0" baseline="0" noProof="0">
                <a:ln>
                  <a:noFill/>
                </a:ln>
                <a:solidFill>
                  <a:srgbClr val="CE0F69"/>
                </a:solidFill>
                <a:effectLst/>
                <a:uLnTx/>
                <a:uFillTx/>
                <a:latin typeface="Calibri Light" panose="020F0302020204030204"/>
                <a:ea typeface="+mj-ea"/>
                <a:cs typeface="+mj-cs"/>
              </a:rPr>
              <a:t>Equivalency Tests</a:t>
            </a:r>
            <a:endParaRPr lang="en-GB"/>
          </a:p>
        </p:txBody>
      </p:sp>
      <p:sp>
        <p:nvSpPr>
          <p:cNvPr id="3" name="Content Placeholder 2">
            <a:extLst>
              <a:ext uri="{FF2B5EF4-FFF2-40B4-BE49-F238E27FC236}">
                <a16:creationId xmlns:a16="http://schemas.microsoft.com/office/drawing/2014/main" id="{26DAA73B-2D37-A9D6-9EDB-E79E1EF359EF}"/>
              </a:ext>
            </a:extLst>
          </p:cNvPr>
          <p:cNvSpPr>
            <a:spLocks noGrp="1"/>
          </p:cNvSpPr>
          <p:nvPr>
            <p:ph idx="1"/>
          </p:nvPr>
        </p:nvSpPr>
        <p:spPr>
          <a:xfrm>
            <a:off x="838200" y="1371601"/>
            <a:ext cx="10515600" cy="4547286"/>
          </a:xfrm>
        </p:spPr>
        <p:txBody>
          <a:bodyPr vert="horz" lIns="91440" tIns="45720" rIns="91440" bIns="45720" rtlCol="0" anchor="t">
            <a:normAutofit fontScale="77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a:ln>
                  <a:noFill/>
                </a:ln>
                <a:solidFill>
                  <a:srgbClr val="000000"/>
                </a:solidFill>
                <a:effectLst/>
                <a:uLnTx/>
                <a:uFillTx/>
                <a:latin typeface="Calibri" panose="020F0502020204030204"/>
                <a:ea typeface="+mn-ea"/>
                <a:cs typeface="+mn-cs"/>
              </a:rPr>
              <a:t>GCSE Qualifications and equivalency tests </a:t>
            </a:r>
            <a:endPar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rPr>
              <a:t>If applicants do not hold GCSEs in maths, English or science (no grade C/4 or above), </a:t>
            </a:r>
            <a:r>
              <a:rPr lang="en-GB" sz="4000">
                <a:solidFill>
                  <a:srgbClr val="000000"/>
                </a:solidFill>
                <a:latin typeface="Calibri" panose="020F0502020204030204"/>
              </a:rPr>
              <a:t>they</a:t>
            </a: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rPr>
              <a:t> can complete equivalency tests.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rPr>
              <a:t>*GCSE science equivalency test can be either Biology or combined.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rPr>
              <a:t>We will accept equivalency tests from: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hlinkClick r:id="rId2" tooltip="https://astarequivalency.co.uk/"/>
              </a:rPr>
              <a:t>https://astarequivalency.co.uk/</a:t>
            </a:r>
            <a:endPar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srgbClr val="000000"/>
                </a:solidFill>
                <a:effectLst/>
                <a:uLnTx/>
                <a:uFillTx/>
                <a:latin typeface="Calibri" panose="020F0502020204030204"/>
                <a:ea typeface="+mn-ea"/>
                <a:cs typeface="+mn-cs"/>
              </a:rPr>
              <a:t>Or any other equivalency provider!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30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3000" b="0" i="0" u="none" strike="noStrike" kern="1200" cap="none" spc="0" normalizeH="0" baseline="0" noProof="0">
              <a:ln>
                <a:noFill/>
              </a:ln>
              <a:solidFill>
                <a:srgbClr val="000000"/>
              </a:solidFill>
              <a:effectLst/>
              <a:uLnTx/>
              <a:uFillTx/>
              <a:latin typeface="Calibri" panose="020F0502020204030204"/>
              <a:ea typeface="+mn-ea"/>
              <a:cs typeface="+mn-cs"/>
            </a:endParaRPr>
          </a:p>
          <a:p>
            <a:endParaRPr lang="en-GB"/>
          </a:p>
        </p:txBody>
      </p:sp>
      <p:pic>
        <p:nvPicPr>
          <p:cNvPr id="4" name="Picture 3" descr="A yellow star on a black background&#10;&#10;AI-generated content may be incorrect.">
            <a:extLst>
              <a:ext uri="{FF2B5EF4-FFF2-40B4-BE49-F238E27FC236}">
                <a16:creationId xmlns:a16="http://schemas.microsoft.com/office/drawing/2014/main" id="{BE571380-1238-0331-FF5A-D1D425D841C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779422" y="4356371"/>
            <a:ext cx="1393495" cy="1325563"/>
          </a:xfrm>
          <a:prstGeom prst="rect">
            <a:avLst/>
          </a:prstGeom>
        </p:spPr>
      </p:pic>
    </p:spTree>
    <p:extLst>
      <p:ext uri="{BB962C8B-B14F-4D97-AF65-F5344CB8AC3E}">
        <p14:creationId xmlns:p14="http://schemas.microsoft.com/office/powerpoint/2010/main" val="1564740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E35A836-078B-F94D-DD33-3548FD6D2677}"/>
              </a:ext>
            </a:extLst>
          </p:cNvPr>
          <p:cNvSpPr>
            <a:spLocks noGrp="1"/>
          </p:cNvSpPr>
          <p:nvPr>
            <p:ph type="title"/>
          </p:nvPr>
        </p:nvSpPr>
        <p:spPr>
          <a:xfrm>
            <a:off x="839788" y="457200"/>
            <a:ext cx="3932237" cy="762000"/>
          </a:xfrm>
        </p:spPr>
        <p:txBody>
          <a:bodyPr>
            <a:normAutofit/>
          </a:bodyPr>
          <a:lstStyle/>
          <a:p>
            <a:r>
              <a:rPr lang="en-GB" sz="4400"/>
              <a:t>Maths for free!</a:t>
            </a:r>
            <a:endParaRPr lang="en-US" sz="4400"/>
          </a:p>
        </p:txBody>
      </p:sp>
      <p:pic>
        <p:nvPicPr>
          <p:cNvPr id="5" name="Picture Placeholder 4" descr="A white calculator with black text&#10;&#10;AI-generated content may be incorrect.">
            <a:extLst>
              <a:ext uri="{FF2B5EF4-FFF2-40B4-BE49-F238E27FC236}">
                <a16:creationId xmlns:a16="http://schemas.microsoft.com/office/drawing/2014/main" id="{42F24DEC-813F-181E-1610-3F23EABA9513}"/>
              </a:ext>
            </a:extLst>
          </p:cNvPr>
          <p:cNvPicPr>
            <a:picLocks noGrp="1" noChangeAspect="1"/>
          </p:cNvPicPr>
          <p:nvPr>
            <p:ph idx="1"/>
          </p:nvPr>
        </p:nvPicPr>
        <p:blipFill>
          <a:blip r:embed="rId2"/>
          <a:stretch>
            <a:fillRect/>
          </a:stretch>
        </p:blipFill>
        <p:spPr>
          <a:xfrm>
            <a:off x="6883595" y="989012"/>
            <a:ext cx="4861441" cy="4873625"/>
          </a:xfrm>
          <a:prstGeom prst="rect">
            <a:avLst/>
          </a:prstGeom>
          <a:noFill/>
        </p:spPr>
      </p:pic>
      <p:sp>
        <p:nvSpPr>
          <p:cNvPr id="12" name="Text Placeholder 3">
            <a:extLst>
              <a:ext uri="{FF2B5EF4-FFF2-40B4-BE49-F238E27FC236}">
                <a16:creationId xmlns:a16="http://schemas.microsoft.com/office/drawing/2014/main" id="{E5EA7203-7C0C-9A0B-D245-AB64FE77A9FC}"/>
              </a:ext>
            </a:extLst>
          </p:cNvPr>
          <p:cNvSpPr>
            <a:spLocks noGrp="1"/>
          </p:cNvSpPr>
          <p:nvPr>
            <p:ph type="body" sz="half" idx="2"/>
          </p:nvPr>
        </p:nvSpPr>
        <p:spPr>
          <a:xfrm>
            <a:off x="839787" y="1415143"/>
            <a:ext cx="6043807" cy="4453845"/>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If applicants require their maths equivalency test, they can complete this through BPN:</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BKSB platform</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This will enable them to meet the ITT requirements to access our programmes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a:ln>
                  <a:noFill/>
                </a:ln>
                <a:solidFill>
                  <a:srgbClr val="000000"/>
                </a:solidFill>
                <a:effectLst/>
                <a:uLnTx/>
                <a:uFillTx/>
                <a:latin typeface="Calibri" panose="020F0502020204030204"/>
                <a:ea typeface="+mn-ea"/>
                <a:cs typeface="+mn-cs"/>
              </a:rPr>
              <a:t>*May not be valid with another provider</a:t>
            </a:r>
          </a:p>
          <a:p>
            <a:endParaRPr lang="en-US"/>
          </a:p>
        </p:txBody>
      </p:sp>
    </p:spTree>
    <p:extLst>
      <p:ext uri="{BB962C8B-B14F-4D97-AF65-F5344CB8AC3E}">
        <p14:creationId xmlns:p14="http://schemas.microsoft.com/office/powerpoint/2010/main" val="1140586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58A205E-DC6D-A1FB-11C7-9D28D6B7AFD1}"/>
              </a:ext>
            </a:extLst>
          </p:cNvPr>
          <p:cNvSpPr>
            <a:spLocks noGrp="1"/>
          </p:cNvSpPr>
          <p:nvPr>
            <p:ph type="title"/>
          </p:nvPr>
        </p:nvSpPr>
        <p:spPr>
          <a:xfrm>
            <a:off x="499962" y="321019"/>
            <a:ext cx="11184976" cy="810658"/>
          </a:xfrm>
        </p:spPr>
        <p:txBody>
          <a:bodyPr>
            <a:noAutofit/>
          </a:bodyPr>
          <a:lstStyle/>
          <a:p>
            <a:r>
              <a:rPr lang="en-US" sz="4400"/>
              <a:t>What childminders on EYITT are saying about us!</a:t>
            </a:r>
          </a:p>
        </p:txBody>
      </p:sp>
      <p:pic>
        <p:nvPicPr>
          <p:cNvPr id="6" name="Picture Placeholder 5" descr="A group of people in a chat bubble shape&#10;&#10;AI-generated content may be incorrect.">
            <a:extLst>
              <a:ext uri="{FF2B5EF4-FFF2-40B4-BE49-F238E27FC236}">
                <a16:creationId xmlns:a16="http://schemas.microsoft.com/office/drawing/2014/main" id="{D8AD5277-8124-A5F6-8EB2-6B5B16A3D061}"/>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5384831" y="4847130"/>
            <a:ext cx="1842861" cy="1842861"/>
          </a:xfrm>
          <a:noFill/>
        </p:spPr>
      </p:pic>
      <p:sp>
        <p:nvSpPr>
          <p:cNvPr id="14" name="Text Placeholder 3">
            <a:extLst>
              <a:ext uri="{FF2B5EF4-FFF2-40B4-BE49-F238E27FC236}">
                <a16:creationId xmlns:a16="http://schemas.microsoft.com/office/drawing/2014/main" id="{0EDF6102-EFDC-82CD-5CA9-520CA01487BA}"/>
              </a:ext>
            </a:extLst>
          </p:cNvPr>
          <p:cNvSpPr>
            <a:spLocks noGrp="1"/>
          </p:cNvSpPr>
          <p:nvPr>
            <p:ph type="body" sz="half" idx="2"/>
          </p:nvPr>
        </p:nvSpPr>
        <p:spPr>
          <a:xfrm>
            <a:off x="324993" y="3862642"/>
            <a:ext cx="10613190" cy="4608197"/>
          </a:xfrm>
          <a:prstGeom prst="wedgeRoundRectCallout">
            <a:avLst/>
          </a:prstGeom>
        </p:spPr>
        <p:txBody>
          <a:bodyPr vert="horz" lIns="91440" tIns="45720" rIns="91440" bIns="45720" rtlCol="0" anchor="t">
            <a:normAutofit/>
          </a:bodyPr>
          <a:lstStyle/>
          <a:p>
            <a:endParaRPr lang="en-US" sz="11200">
              <a:latin typeface="Calibri Light"/>
              <a:ea typeface="Calibri Light"/>
              <a:cs typeface="Calibri Light"/>
            </a:endParaRPr>
          </a:p>
          <a:p>
            <a:endParaRPr lang="en-US">
              <a:ea typeface="Calibri" panose="020F0502020204030204"/>
              <a:cs typeface="Calibri" panose="020F0502020204030204"/>
            </a:endParaRPr>
          </a:p>
          <a:p>
            <a:pPr marL="285750" indent="-285750">
              <a:buFont typeface="Arial" panose="020B0604020202020204" pitchFamily="34" charset="0"/>
              <a:buChar char="•"/>
            </a:pPr>
            <a:endParaRPr lang="en-US" sz="11200">
              <a:latin typeface="Calibri"/>
              <a:ea typeface="Calibri Light"/>
              <a:cs typeface="Calibri Light"/>
            </a:endParaRPr>
          </a:p>
          <a:p>
            <a:pPr marL="285750" indent="-285750">
              <a:buFont typeface="Arial" panose="020B0604020202020204" pitchFamily="34" charset="0"/>
              <a:buChar char="•"/>
            </a:pPr>
            <a:endParaRPr lang="en-US" sz="11200">
              <a:latin typeface="Calibri"/>
              <a:ea typeface="Calibri Light"/>
              <a:cs typeface="Calibri Light"/>
            </a:endParaRPr>
          </a:p>
          <a:p>
            <a:pPr marL="285750" indent="-285750">
              <a:buFont typeface="Arial" panose="020B0604020202020204" pitchFamily="34" charset="0"/>
              <a:buChar char="•"/>
            </a:pPr>
            <a:endParaRPr lang="en-US" sz="11200">
              <a:latin typeface="Calibri"/>
              <a:ea typeface="Calibri Light"/>
              <a:cs typeface="Calibri Light"/>
            </a:endParaRPr>
          </a:p>
          <a:p>
            <a:pPr marL="285750" indent="-285750" fontAlgn="base">
              <a:buFont typeface="Arial" panose="020B0604020202020204" pitchFamily="34" charset="0"/>
              <a:buChar char="•"/>
            </a:pPr>
            <a:endParaRPr lang="en-US" sz="11200">
              <a:latin typeface="Calibri"/>
              <a:ea typeface="Calibri Light"/>
              <a:cs typeface="Calibri Light"/>
            </a:endParaRPr>
          </a:p>
          <a:p>
            <a:pPr fontAlgn="base"/>
            <a:endParaRPr lang="en-US" sz="11200">
              <a:ea typeface="Calibri"/>
              <a:cs typeface="Calibri"/>
            </a:endParaRPr>
          </a:p>
          <a:p>
            <a:pPr marL="285750" indent="-285750">
              <a:buFont typeface="Arial" panose="020B0604020202020204" pitchFamily="34" charset="0"/>
              <a:buChar char="•"/>
            </a:pPr>
            <a:endParaRPr lang="en-US"/>
          </a:p>
        </p:txBody>
      </p:sp>
      <p:sp>
        <p:nvSpPr>
          <p:cNvPr id="2" name="Speech Bubble: Rectangle with Corners Rounded 1">
            <a:extLst>
              <a:ext uri="{FF2B5EF4-FFF2-40B4-BE49-F238E27FC236}">
                <a16:creationId xmlns:a16="http://schemas.microsoft.com/office/drawing/2014/main" id="{51C81F38-F68C-6C92-370E-4B595C463E9F}"/>
              </a:ext>
            </a:extLst>
          </p:cNvPr>
          <p:cNvSpPr/>
          <p:nvPr/>
        </p:nvSpPr>
        <p:spPr>
          <a:xfrm>
            <a:off x="406978" y="1346891"/>
            <a:ext cx="5902496" cy="3245541"/>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i="1" baseline="0">
                <a:latin typeface="Calibri"/>
                <a:ea typeface="Arial"/>
                <a:cs typeface="Arial"/>
              </a:rPr>
              <a:t>I hugely appreciate </a:t>
            </a:r>
            <a:r>
              <a:rPr lang="en-US" sz="2800" i="1">
                <a:latin typeface="Calibri"/>
                <a:ea typeface="Arial"/>
                <a:cs typeface="Arial"/>
              </a:rPr>
              <a:t>your</a:t>
            </a:r>
            <a:r>
              <a:rPr lang="en-US" sz="2800" i="1" baseline="0">
                <a:latin typeface="Calibri"/>
                <a:ea typeface="Arial"/>
                <a:cs typeface="Arial"/>
              </a:rPr>
              <a:t> help and support. I can already </a:t>
            </a:r>
            <a:r>
              <a:rPr lang="en-US" sz="2800" i="1">
                <a:latin typeface="Calibri"/>
                <a:ea typeface="Arial"/>
                <a:cs typeface="Arial"/>
              </a:rPr>
              <a:t>feel your</a:t>
            </a:r>
            <a:r>
              <a:rPr lang="en-US" sz="2800" i="1" baseline="0">
                <a:latin typeface="Calibri"/>
                <a:ea typeface="Arial"/>
                <a:cs typeface="Arial"/>
              </a:rPr>
              <a:t> positive input into my own sense of wellbeing and self-esteem; I am loving this course! Thank you for everything you </a:t>
            </a:r>
            <a:r>
              <a:rPr lang="en-US" sz="2800" i="1">
                <a:latin typeface="Calibri"/>
                <a:ea typeface="Arial"/>
                <a:cs typeface="Arial"/>
              </a:rPr>
              <a:t>are doing</a:t>
            </a:r>
            <a:r>
              <a:rPr lang="en-US" sz="2800" i="1" baseline="0">
                <a:latin typeface="Calibri"/>
                <a:ea typeface="Arial"/>
                <a:cs typeface="Arial"/>
              </a:rPr>
              <a:t> in guiding me through everything</a:t>
            </a:r>
            <a:r>
              <a:rPr lang="en-US" sz="2800" baseline="0">
                <a:latin typeface="Calibri"/>
                <a:ea typeface="Arial"/>
                <a:cs typeface="Arial"/>
              </a:rPr>
              <a:t>.</a:t>
            </a:r>
            <a:endParaRPr lang="en-US"/>
          </a:p>
        </p:txBody>
      </p:sp>
      <p:sp>
        <p:nvSpPr>
          <p:cNvPr id="4" name="Speech Bubble: Rectangle with Corners Rounded 3">
            <a:extLst>
              <a:ext uri="{FF2B5EF4-FFF2-40B4-BE49-F238E27FC236}">
                <a16:creationId xmlns:a16="http://schemas.microsoft.com/office/drawing/2014/main" id="{E87C4C55-C5D0-0740-B462-EC53DE1D3997}"/>
              </a:ext>
            </a:extLst>
          </p:cNvPr>
          <p:cNvSpPr/>
          <p:nvPr/>
        </p:nvSpPr>
        <p:spPr>
          <a:xfrm>
            <a:off x="6760093" y="1349431"/>
            <a:ext cx="4732827" cy="3249005"/>
          </a:xfrm>
          <a:prstGeom prst="wedgeRoundRectCallou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800" i="1">
                <a:solidFill>
                  <a:schemeClr val="bg1"/>
                </a:solidFill>
                <a:ea typeface="Calibri"/>
                <a:cs typeface="Calibri"/>
              </a:rPr>
              <a:t>My experience of the course so far and training days has been amazing. The </a:t>
            </a:r>
            <a:r>
              <a:rPr lang="en-US" sz="2800" i="1" err="1">
                <a:solidFill>
                  <a:schemeClr val="bg1"/>
                </a:solidFill>
                <a:ea typeface="Calibri"/>
                <a:cs typeface="Calibri"/>
              </a:rPr>
              <a:t>Padlets</a:t>
            </a:r>
            <a:r>
              <a:rPr lang="en-US" sz="2800" i="1">
                <a:solidFill>
                  <a:schemeClr val="bg1"/>
                </a:solidFill>
                <a:ea typeface="Calibri"/>
                <a:cs typeface="Calibri"/>
              </a:rPr>
              <a:t> are also fantastic!! </a:t>
            </a:r>
            <a:endParaRPr lang="en-US">
              <a:solidFill>
                <a:schemeClr val="bg1"/>
              </a:solidFill>
            </a:endParaRPr>
          </a:p>
        </p:txBody>
      </p:sp>
    </p:spTree>
    <p:extLst>
      <p:ext uri="{BB962C8B-B14F-4D97-AF65-F5344CB8AC3E}">
        <p14:creationId xmlns:p14="http://schemas.microsoft.com/office/powerpoint/2010/main" val="1850073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77A80947-7769-532C-809F-1449A4AFAD4B}"/>
              </a:ext>
            </a:extLst>
          </p:cNvPr>
          <p:cNvSpPr/>
          <p:nvPr/>
        </p:nvSpPr>
        <p:spPr>
          <a:xfrm>
            <a:off x="7338837" y="1255380"/>
            <a:ext cx="4137659" cy="2606039"/>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i="1">
                <a:solidFill>
                  <a:schemeClr val="bg1"/>
                </a:solidFill>
                <a:ea typeface="Calibri"/>
                <a:cs typeface="Calibri"/>
              </a:rPr>
              <a:t>It's a bit like having my very own Fairy Godmother- my motivation has no bounds!</a:t>
            </a:r>
          </a:p>
        </p:txBody>
      </p:sp>
      <p:sp>
        <p:nvSpPr>
          <p:cNvPr id="3" name="Speech Bubble: Rectangle with Corners Rounded 2">
            <a:extLst>
              <a:ext uri="{FF2B5EF4-FFF2-40B4-BE49-F238E27FC236}">
                <a16:creationId xmlns:a16="http://schemas.microsoft.com/office/drawing/2014/main" id="{208C9C31-D06E-DD3D-50AE-F03DD7F0E80A}"/>
              </a:ext>
            </a:extLst>
          </p:cNvPr>
          <p:cNvSpPr/>
          <p:nvPr/>
        </p:nvSpPr>
        <p:spPr>
          <a:xfrm>
            <a:off x="731012" y="1255683"/>
            <a:ext cx="4633074" cy="3079979"/>
          </a:xfrm>
          <a:prstGeom prst="wedgeRoundRectCallout">
            <a:avLst/>
          </a:prstGeom>
        </p:spPr>
        <p:style>
          <a:lnRef idx="3">
            <a:schemeClr val="lt1"/>
          </a:lnRef>
          <a:fillRef idx="1">
            <a:schemeClr val="accent6"/>
          </a:fillRef>
          <a:effectRef idx="1">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i="1" baseline="0">
                <a:latin typeface="Calibri"/>
                <a:ea typeface="Arial"/>
                <a:cs typeface="Arial"/>
              </a:rPr>
              <a:t>Over the moon with the Padlets and all your help. It is a </a:t>
            </a:r>
            <a:r>
              <a:rPr lang="en-US" sz="2800" i="1">
                <a:latin typeface="Calibri"/>
                <a:ea typeface="Arial"/>
                <a:cs typeface="Arial"/>
              </a:rPr>
              <a:t>privilege to</a:t>
            </a:r>
            <a:r>
              <a:rPr lang="en-US" sz="2800" i="1" baseline="0">
                <a:latin typeface="Calibri"/>
                <a:ea typeface="Arial"/>
                <a:cs typeface="Arial"/>
              </a:rPr>
              <a:t> complete this course</a:t>
            </a:r>
            <a:r>
              <a:rPr lang="en-US" sz="2800" i="1">
                <a:latin typeface="Calibri"/>
                <a:ea typeface="Arial"/>
                <a:cs typeface="Arial"/>
              </a:rPr>
              <a:t>,</a:t>
            </a:r>
            <a:r>
              <a:rPr lang="en-US" sz="2800" i="1" baseline="0">
                <a:latin typeface="Calibri"/>
                <a:ea typeface="Arial"/>
                <a:cs typeface="Arial"/>
              </a:rPr>
              <a:t> and I have chosen BPN because I </a:t>
            </a:r>
            <a:r>
              <a:rPr lang="en-US" sz="2800" i="1">
                <a:latin typeface="Calibri"/>
                <a:ea typeface="Arial"/>
                <a:cs typeface="Arial"/>
              </a:rPr>
              <a:t>feel supported</a:t>
            </a:r>
            <a:r>
              <a:rPr lang="en-US" sz="2800" i="1" baseline="0">
                <a:latin typeface="Calibri"/>
                <a:ea typeface="Arial"/>
                <a:cs typeface="Arial"/>
              </a:rPr>
              <a:t> and encouraged!</a:t>
            </a:r>
            <a:endParaRPr lang="en-US" i="1"/>
          </a:p>
        </p:txBody>
      </p:sp>
      <p:pic>
        <p:nvPicPr>
          <p:cNvPr id="5" name="Picture Placeholder 5" descr="A group of people in a chat bubble shape&#10;&#10;AI-generated content may be incorrect.">
            <a:extLst>
              <a:ext uri="{FF2B5EF4-FFF2-40B4-BE49-F238E27FC236}">
                <a16:creationId xmlns:a16="http://schemas.microsoft.com/office/drawing/2014/main" id="{215C0BE6-B8B2-8CB1-3EA4-A9EE2F0E0D7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215609" y="4052181"/>
            <a:ext cx="2321196" cy="2321196"/>
          </a:xfrm>
          <a:prstGeom prst="rect">
            <a:avLst/>
          </a:prstGeom>
          <a:noFill/>
        </p:spPr>
      </p:pic>
      <p:sp>
        <p:nvSpPr>
          <p:cNvPr id="7" name="Title 1">
            <a:extLst>
              <a:ext uri="{FF2B5EF4-FFF2-40B4-BE49-F238E27FC236}">
                <a16:creationId xmlns:a16="http://schemas.microsoft.com/office/drawing/2014/main" id="{278A7EBE-4B7D-322D-BDE6-A9C23D656FAC}"/>
              </a:ext>
            </a:extLst>
          </p:cNvPr>
          <p:cNvSpPr txBox="1">
            <a:spLocks/>
          </p:cNvSpPr>
          <p:nvPr/>
        </p:nvSpPr>
        <p:spPr>
          <a:xfrm>
            <a:off x="499962" y="321019"/>
            <a:ext cx="11184976" cy="8106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a:t>What childminders on EYITT are saying about us!</a:t>
            </a:r>
          </a:p>
        </p:txBody>
      </p:sp>
    </p:spTree>
    <p:extLst>
      <p:ext uri="{BB962C8B-B14F-4D97-AF65-F5344CB8AC3E}">
        <p14:creationId xmlns:p14="http://schemas.microsoft.com/office/powerpoint/2010/main" val="364516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D8FAE44-9D5E-626F-FE1B-942BBE80A5BE}"/>
              </a:ext>
            </a:extLst>
          </p:cNvPr>
          <p:cNvSpPr>
            <a:spLocks noGrp="1"/>
          </p:cNvSpPr>
          <p:nvPr>
            <p:ph type="title"/>
          </p:nvPr>
        </p:nvSpPr>
        <p:spPr>
          <a:xfrm>
            <a:off x="839788" y="457200"/>
            <a:ext cx="8260669" cy="754054"/>
          </a:xfrm>
        </p:spPr>
        <p:txBody>
          <a:bodyPr>
            <a:noAutofit/>
          </a:bodyPr>
          <a:lstStyle/>
          <a:p>
            <a:r>
              <a:rPr kumimoji="0" lang="en-US" sz="4400" b="1" i="0" u="none" strike="noStrike" kern="1200" cap="none" spc="0" normalizeH="0" baseline="0" noProof="0">
                <a:ln>
                  <a:noFill/>
                </a:ln>
                <a:solidFill>
                  <a:srgbClr val="CE0F69"/>
                </a:solidFill>
                <a:effectLst/>
                <a:uLnTx/>
                <a:uFillTx/>
                <a:latin typeface="Calibri Light" panose="020F0302020204030204"/>
                <a:ea typeface="+mj-ea"/>
                <a:cs typeface="+mj-cs"/>
              </a:rPr>
              <a:t>We can help you take the next step!</a:t>
            </a:r>
            <a:endParaRPr lang="en-US" sz="4400"/>
          </a:p>
        </p:txBody>
      </p:sp>
      <p:pic>
        <p:nvPicPr>
          <p:cNvPr id="5" name="Picture 4" descr="A person walking up a stair of books&#10;&#10;AI-generated content may be incorrect.">
            <a:extLst>
              <a:ext uri="{FF2B5EF4-FFF2-40B4-BE49-F238E27FC236}">
                <a16:creationId xmlns:a16="http://schemas.microsoft.com/office/drawing/2014/main" id="{D1106003-7240-689F-57BC-E439EFD583B9}"/>
              </a:ext>
            </a:extLst>
          </p:cNvPr>
          <p:cNvPicPr>
            <a:picLocks noChangeAspect="1"/>
          </p:cNvPicPr>
          <p:nvPr/>
        </p:nvPicPr>
        <p:blipFill>
          <a:blip r:embed="rId2"/>
          <a:srcRect t="7818" r="3" b="11406"/>
          <a:stretch>
            <a:fillRect/>
          </a:stretch>
        </p:blipFill>
        <p:spPr>
          <a:xfrm>
            <a:off x="8340549" y="2159653"/>
            <a:ext cx="3504756" cy="3349330"/>
          </a:xfrm>
          <a:prstGeom prst="rect">
            <a:avLst/>
          </a:prstGeom>
          <a:noFill/>
        </p:spPr>
      </p:pic>
      <p:sp>
        <p:nvSpPr>
          <p:cNvPr id="12" name="Text Placeholder 3">
            <a:extLst>
              <a:ext uri="{FF2B5EF4-FFF2-40B4-BE49-F238E27FC236}">
                <a16:creationId xmlns:a16="http://schemas.microsoft.com/office/drawing/2014/main" id="{4422CB2D-EFE5-1566-B6C1-DB1439817290}"/>
              </a:ext>
            </a:extLst>
          </p:cNvPr>
          <p:cNvSpPr>
            <a:spLocks noGrp="1"/>
          </p:cNvSpPr>
          <p:nvPr>
            <p:ph type="body" sz="half" idx="2"/>
          </p:nvPr>
        </p:nvSpPr>
        <p:spPr>
          <a:xfrm>
            <a:off x="839787" y="1422410"/>
            <a:ext cx="7291842" cy="4446578"/>
          </a:xfrm>
        </p:spPr>
        <p:txBody>
          <a:bodyPr vert="horz" lIns="91440" tIns="45720" rIns="91440" bIns="45720" rtlCol="0" anchor="t">
            <a:normAutofit fontScale="62500" lnSpcReduction="20000"/>
          </a:bodyPr>
          <a:lstStyle/>
          <a:p>
            <a:pPr>
              <a:defRPr/>
            </a:pPr>
            <a:r>
              <a:rPr lang="en-US" sz="4000">
                <a:solidFill>
                  <a:srgbClr val="000000"/>
                </a:solidFill>
                <a:ea typeface="Calibri"/>
                <a:cs typeface="Calibri"/>
              </a:rPr>
              <a:t>Have a look on our website:</a:t>
            </a:r>
            <a:endParaRPr kumimoji="0" lang="en-US" sz="4000" b="0" i="0" u="none" strike="noStrike" kern="1200" cap="none" spc="0" normalizeH="0" baseline="0" noProof="0">
              <a:ln>
                <a:noFill/>
              </a:ln>
              <a:solidFill>
                <a:srgbClr val="000000"/>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a:ln>
                  <a:noFill/>
                </a:ln>
                <a:solidFill>
                  <a:prstClr val="black"/>
                </a:solidFill>
                <a:effectLst/>
                <a:uLnTx/>
                <a:uFillTx/>
                <a:ea typeface="+mn-ea"/>
                <a:cs typeface="+mn-cs"/>
                <a:hlinkClick r:id="rId3"/>
              </a:rPr>
              <a:t>www.bestpracticenet.co.uk/eyitt</a:t>
            </a:r>
            <a:endParaRPr kumimoji="0" lang="en-GB" sz="4000" b="1" i="0" u="none" strike="noStrike" kern="1200" cap="none" spc="0" normalizeH="0" baseline="0" noProof="0">
              <a:ln>
                <a:noFill/>
              </a:ln>
              <a:solidFill>
                <a:prstClr val="black"/>
              </a:solidFill>
              <a:effectLst/>
              <a:uLnTx/>
              <a:uFillTx/>
              <a:ea typeface="+mn-ea"/>
              <a:cs typeface="+mn-cs"/>
            </a:endParaRPr>
          </a:p>
          <a:p>
            <a:pPr>
              <a:defRPr/>
            </a:pPr>
            <a:r>
              <a:rPr lang="en-GB" sz="4000" b="1">
                <a:solidFill>
                  <a:prstClr val="black"/>
                </a:solidFill>
                <a:ea typeface="Calibri"/>
                <a:cs typeface="Calibri"/>
              </a:rPr>
              <a:t>Check out our new childminder website page!</a:t>
            </a:r>
            <a:endParaRPr lang="en-GB" sz="4000" b="1" i="0" u="none" strike="noStrike" kern="1200" cap="none" spc="0" normalizeH="0" baseline="0" noProof="0">
              <a:ln>
                <a:noFill/>
              </a:ln>
              <a:solidFill>
                <a:prstClr val="black"/>
              </a:solidFill>
              <a:effectLst/>
              <a:uLnTx/>
              <a:uFillTx/>
              <a:ea typeface="Calibri"/>
              <a:cs typeface="Calibri"/>
            </a:endParaRPr>
          </a:p>
          <a:p>
            <a:pPr>
              <a:defRPr/>
            </a:pPr>
            <a:endParaRPr lang="en-GB" sz="4000">
              <a:solidFill>
                <a:prstClr val="black"/>
              </a:solidFill>
              <a:cs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prstClr val="black"/>
                </a:solidFill>
                <a:effectLst/>
                <a:uLnTx/>
                <a:uFillTx/>
                <a:ea typeface="+mn-ea"/>
                <a:cs typeface="Calibri" panose="020F0502020204030204" pitchFamily="34" charset="0"/>
              </a:rPr>
              <a:t>Talk to our team</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1" i="0" u="none" strike="noStrike" kern="1200" cap="none" spc="0" normalizeH="0" baseline="0" noProof="0">
                <a:ln>
                  <a:noFill/>
                </a:ln>
                <a:solidFill>
                  <a:prstClr val="black"/>
                </a:solidFill>
                <a:effectLst/>
                <a:uLnTx/>
                <a:uFillTx/>
                <a:ea typeface="+mn-ea"/>
                <a:cs typeface="+mn-cs"/>
                <a:hlinkClick r:id="rId4"/>
              </a:rPr>
              <a:t>EYITT@bestpracticenet.co.uk</a:t>
            </a:r>
            <a:endParaRPr kumimoji="0" lang="en-GB" sz="4000" b="1"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a:ln>
                <a:noFill/>
              </a:ln>
              <a:solidFill>
                <a:prstClr val="black"/>
              </a:solidFill>
              <a:effectLst/>
              <a:uLnTx/>
              <a:uFillTx/>
              <a:ea typeface="+mn-ea"/>
              <a:cs typeface="+mn-cs"/>
            </a:endParaRPr>
          </a:p>
          <a:p>
            <a:pPr>
              <a:defRPr/>
            </a:pPr>
            <a:r>
              <a:rPr lang="en-GB" sz="4000" b="1">
                <a:solidFill>
                  <a:prstClr val="black"/>
                </a:solidFill>
              </a:rPr>
              <a:t>                 @bestpracticenet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000" b="0" i="0" u="none" strike="noStrike" kern="1200" cap="none" spc="0" normalizeH="0" baseline="0" noProof="0">
              <a:ln>
                <a:noFill/>
              </a:ln>
              <a:solidFill>
                <a:prstClr val="black"/>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000" b="0" i="0" u="none" strike="noStrike" kern="1200" cap="none" spc="0" normalizeH="0" baseline="0" noProof="0">
                <a:ln>
                  <a:noFill/>
                </a:ln>
                <a:solidFill>
                  <a:prstClr val="black"/>
                </a:solidFill>
                <a:effectLst/>
                <a:uLnTx/>
                <a:uFillTx/>
                <a:ea typeface="+mn-ea"/>
                <a:cs typeface="+mn-cs"/>
              </a:rPr>
              <a:t>	</a:t>
            </a:r>
            <a:r>
              <a:rPr kumimoji="0" lang="en-GB" sz="4000" b="1" i="0" u="none" strike="noStrike" kern="1200" cap="none" spc="0" normalizeH="0" baseline="0" noProof="0">
                <a:ln>
                  <a:noFill/>
                </a:ln>
                <a:solidFill>
                  <a:srgbClr val="000000"/>
                </a:solidFill>
                <a:effectLst/>
                <a:uLnTx/>
                <a:uFillTx/>
                <a:ea typeface="+mn-ea"/>
                <a:cs typeface="+mn-cs"/>
              </a:rPr>
              <a:t>facebook.com/</a:t>
            </a:r>
            <a:r>
              <a:rPr kumimoji="0" lang="en-GB" sz="4000" b="1" i="0" u="none" strike="noStrike" kern="1200" cap="none" spc="0" normalizeH="0" baseline="0" noProof="0" err="1">
                <a:ln>
                  <a:noFill/>
                </a:ln>
                <a:solidFill>
                  <a:srgbClr val="000000"/>
                </a:solidFill>
                <a:effectLst/>
                <a:uLnTx/>
                <a:uFillTx/>
                <a:ea typeface="+mn-ea"/>
                <a:cs typeface="+mn-cs"/>
              </a:rPr>
              <a:t>bestpracticenetwork</a:t>
            </a:r>
            <a:r>
              <a:rPr kumimoji="0" lang="en-GB" sz="4000" b="0" i="0" u="none" strike="noStrike" kern="1200" cap="none" spc="0" normalizeH="0" baseline="0" noProof="0">
                <a:ln>
                  <a:noFill/>
                </a:ln>
                <a:solidFill>
                  <a:srgbClr val="000000"/>
                </a:solidFill>
                <a:effectLst/>
                <a:uLnTx/>
                <a:uFillTx/>
                <a:ea typeface="+mn-ea"/>
                <a:cs typeface="+mn-cs"/>
              </a:rPr>
              <a:t>/</a:t>
            </a:r>
          </a:p>
          <a:p>
            <a:endParaRPr lang="en-US"/>
          </a:p>
        </p:txBody>
      </p:sp>
      <p:pic>
        <p:nvPicPr>
          <p:cNvPr id="9" name="Picture 2">
            <a:extLst>
              <a:ext uri="{FF2B5EF4-FFF2-40B4-BE49-F238E27FC236}">
                <a16:creationId xmlns:a16="http://schemas.microsoft.com/office/drawing/2014/main" id="{813BE17A-44B7-27E4-6670-141B10C77A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8707" y="5193297"/>
            <a:ext cx="484585" cy="484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A white x on a black background&#10;&#10;AI-generated content may be incorrect.">
            <a:extLst>
              <a:ext uri="{FF2B5EF4-FFF2-40B4-BE49-F238E27FC236}">
                <a16:creationId xmlns:a16="http://schemas.microsoft.com/office/drawing/2014/main" id="{7E39D552-D694-E42B-21CE-B968136F924E}"/>
              </a:ext>
            </a:extLst>
          </p:cNvPr>
          <p:cNvPicPr>
            <a:picLocks noChangeAspect="1"/>
          </p:cNvPicPr>
          <p:nvPr/>
        </p:nvPicPr>
        <p:blipFill>
          <a:blip r:embed="rId6"/>
          <a:stretch>
            <a:fillRect/>
          </a:stretch>
        </p:blipFill>
        <p:spPr>
          <a:xfrm>
            <a:off x="1039257" y="4138038"/>
            <a:ext cx="501269" cy="574140"/>
          </a:xfrm>
          <a:prstGeom prst="rect">
            <a:avLst/>
          </a:prstGeom>
        </p:spPr>
      </p:pic>
    </p:spTree>
    <p:extLst>
      <p:ext uri="{BB962C8B-B14F-4D97-AF65-F5344CB8AC3E}">
        <p14:creationId xmlns:p14="http://schemas.microsoft.com/office/powerpoint/2010/main" val="2617942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C2DC0C9-795F-EAC8-9F62-A2B6BD5AD193}"/>
              </a:ext>
            </a:extLst>
          </p:cNvPr>
          <p:cNvSpPr>
            <a:spLocks noGrp="1"/>
          </p:cNvSpPr>
          <p:nvPr>
            <p:ph type="title"/>
          </p:nvPr>
        </p:nvSpPr>
        <p:spPr>
          <a:xfrm>
            <a:off x="838200" y="365125"/>
            <a:ext cx="10515600" cy="1325563"/>
          </a:xfrm>
        </p:spPr>
        <p:txBody>
          <a:bodyPr/>
          <a:lstStyle/>
          <a:p>
            <a:r>
              <a:rPr lang="en-US" b="1" dirty="0">
                <a:ea typeface="Calibri Light"/>
                <a:cs typeface="Calibri Light"/>
              </a:rPr>
              <a:t>EY SEN </a:t>
            </a:r>
            <a:r>
              <a:rPr lang="en-US" b="1" dirty="0" err="1">
                <a:ea typeface="Calibri Light"/>
                <a:cs typeface="Calibri Light"/>
              </a:rPr>
              <a:t>programme</a:t>
            </a:r>
            <a:endParaRPr lang="en-US" b="1" dirty="0" err="1"/>
          </a:p>
        </p:txBody>
      </p:sp>
      <p:pic>
        <p:nvPicPr>
          <p:cNvPr id="3" name="Picture 2" descr="A person and a child on a slide&#10;&#10;AI-generated content may be incorrect.">
            <a:extLst>
              <a:ext uri="{FF2B5EF4-FFF2-40B4-BE49-F238E27FC236}">
                <a16:creationId xmlns:a16="http://schemas.microsoft.com/office/drawing/2014/main" id="{27223041-5887-DC14-0E42-B131AB406B10}"/>
              </a:ext>
            </a:extLst>
          </p:cNvPr>
          <p:cNvPicPr>
            <a:picLocks noChangeAspect="1"/>
          </p:cNvPicPr>
          <p:nvPr/>
        </p:nvPicPr>
        <p:blipFill>
          <a:blip r:embed="rId2"/>
          <a:srcRect t="15795" b="15004"/>
          <a:stretch>
            <a:fillRect/>
          </a:stretch>
        </p:blipFill>
        <p:spPr>
          <a:xfrm>
            <a:off x="838200" y="1710606"/>
            <a:ext cx="10515600" cy="4093261"/>
          </a:xfrm>
          <a:prstGeom prst="rect">
            <a:avLst/>
          </a:prstGeom>
          <a:noFill/>
        </p:spPr>
      </p:pic>
    </p:spTree>
    <p:extLst>
      <p:ext uri="{BB962C8B-B14F-4D97-AF65-F5344CB8AC3E}">
        <p14:creationId xmlns:p14="http://schemas.microsoft.com/office/powerpoint/2010/main" val="523124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09BD2-7DA0-963B-1018-A0DC40C28EB4}"/>
              </a:ext>
            </a:extLst>
          </p:cNvPr>
          <p:cNvSpPr>
            <a:spLocks noGrp="1"/>
          </p:cNvSpPr>
          <p:nvPr>
            <p:ph type="title"/>
          </p:nvPr>
        </p:nvSpPr>
        <p:spPr/>
        <p:txBody>
          <a:bodyPr/>
          <a:lstStyle/>
          <a:p>
            <a:r>
              <a:rPr lang="en-GB"/>
              <a:t>Any </a:t>
            </a:r>
            <a:r>
              <a:rPr lang="en-GB" sz="4400"/>
              <a:t>questions</a:t>
            </a:r>
          </a:p>
        </p:txBody>
      </p:sp>
    </p:spTree>
    <p:extLst>
      <p:ext uri="{BB962C8B-B14F-4D97-AF65-F5344CB8AC3E}">
        <p14:creationId xmlns:p14="http://schemas.microsoft.com/office/powerpoint/2010/main" val="3800458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36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DDD2-0DCA-0D95-932A-A51522124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2D5049-41DD-84E7-AF4C-FC425B393356}"/>
              </a:ext>
            </a:extLst>
          </p:cNvPr>
          <p:cNvSpPr>
            <a:spLocks noGrp="1"/>
          </p:cNvSpPr>
          <p:nvPr>
            <p:ph type="title"/>
          </p:nvPr>
        </p:nvSpPr>
        <p:spPr/>
        <p:txBody>
          <a:bodyPr/>
          <a:lstStyle/>
          <a:p>
            <a:r>
              <a:rPr lang="en-US">
                <a:ea typeface="Calibri Light"/>
                <a:cs typeface="Calibri Light"/>
              </a:rPr>
              <a:t>Why train with us?</a:t>
            </a:r>
            <a:endParaRPr lang="en-US"/>
          </a:p>
        </p:txBody>
      </p:sp>
      <p:pic>
        <p:nvPicPr>
          <p:cNvPr id="4" name="Content Placeholder 6" descr="Woman reading to toddlers">
            <a:extLst>
              <a:ext uri="{FF2B5EF4-FFF2-40B4-BE49-F238E27FC236}">
                <a16:creationId xmlns:a16="http://schemas.microsoft.com/office/drawing/2014/main" id="{1780D923-5A98-940D-4356-AC0C27CE6C52}"/>
              </a:ext>
            </a:extLst>
          </p:cNvPr>
          <p:cNvPicPr>
            <a:picLocks noChangeAspect="1"/>
          </p:cNvPicPr>
          <p:nvPr/>
        </p:nvPicPr>
        <p:blipFill rotWithShape="1">
          <a:blip r:embed="rId3">
            <a:extLst>
              <a:ext uri="{28A0092B-C50C-407E-A947-70E740481C1C}">
                <a14:useLocalDpi xmlns:a14="http://schemas.microsoft.com/office/drawing/2010/main" val="0"/>
              </a:ext>
            </a:extLst>
          </a:blip>
          <a:srcRect b="15730"/>
          <a:stretch/>
        </p:blipFill>
        <p:spPr>
          <a:xfrm>
            <a:off x="3369345" y="1689263"/>
            <a:ext cx="7473089" cy="4149677"/>
          </a:xfrm>
          <a:prstGeom prst="rect">
            <a:avLst/>
          </a:prstGeom>
        </p:spPr>
      </p:pic>
      <p:pic>
        <p:nvPicPr>
          <p:cNvPr id="3" name="Picture 2">
            <a:extLst>
              <a:ext uri="{FF2B5EF4-FFF2-40B4-BE49-F238E27FC236}">
                <a16:creationId xmlns:a16="http://schemas.microsoft.com/office/drawing/2014/main" id="{D84120C9-6541-C1D0-9848-FA8B9B58C5C2}"/>
              </a:ext>
            </a:extLst>
          </p:cNvPr>
          <p:cNvPicPr>
            <a:picLocks noChangeAspect="1"/>
          </p:cNvPicPr>
          <p:nvPr/>
        </p:nvPicPr>
        <p:blipFill>
          <a:blip r:embed="rId4"/>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679C9814-2CA7-620E-641D-21A7F2ADFEEA}"/>
              </a:ext>
            </a:extLst>
          </p:cNvPr>
          <p:cNvPicPr>
            <a:picLocks noChangeAspect="1"/>
          </p:cNvPicPr>
          <p:nvPr/>
        </p:nvPicPr>
        <p:blipFill>
          <a:blip r:embed="rId5"/>
          <a:stretch>
            <a:fillRect/>
          </a:stretch>
        </p:blipFill>
        <p:spPr>
          <a:xfrm>
            <a:off x="8173716" y="365125"/>
            <a:ext cx="3438442" cy="835224"/>
          </a:xfrm>
          <a:prstGeom prst="rect">
            <a:avLst/>
          </a:prstGeom>
        </p:spPr>
      </p:pic>
    </p:spTree>
    <p:extLst>
      <p:ext uri="{BB962C8B-B14F-4D97-AF65-F5344CB8AC3E}">
        <p14:creationId xmlns:p14="http://schemas.microsoft.com/office/powerpoint/2010/main" val="2189630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E0E24-F49E-9BC1-E5D4-22B440020C82}"/>
              </a:ext>
            </a:extLst>
          </p:cNvPr>
          <p:cNvSpPr>
            <a:spLocks noGrp="1"/>
          </p:cNvSpPr>
          <p:nvPr>
            <p:ph type="title"/>
          </p:nvPr>
        </p:nvSpPr>
        <p:spPr>
          <a:xfrm>
            <a:off x="838200" y="365126"/>
            <a:ext cx="6030686" cy="1115332"/>
          </a:xfrm>
        </p:spPr>
        <p:txBody>
          <a:bodyPr>
            <a:normAutofit/>
          </a:bodyPr>
          <a:lstStyle/>
          <a:p>
            <a:r>
              <a:rPr lang="en-GB" dirty="0"/>
              <a:t>Helping you to succeed!</a:t>
            </a:r>
          </a:p>
        </p:txBody>
      </p:sp>
      <p:sp>
        <p:nvSpPr>
          <p:cNvPr id="3" name="Content Placeholder 2">
            <a:extLst>
              <a:ext uri="{FF2B5EF4-FFF2-40B4-BE49-F238E27FC236}">
                <a16:creationId xmlns:a16="http://schemas.microsoft.com/office/drawing/2014/main" id="{04A9C7D6-1CA3-6C04-633F-1432B83B7646}"/>
              </a:ext>
            </a:extLst>
          </p:cNvPr>
          <p:cNvSpPr>
            <a:spLocks noGrp="1"/>
          </p:cNvSpPr>
          <p:nvPr>
            <p:ph idx="1"/>
          </p:nvPr>
        </p:nvSpPr>
        <p:spPr>
          <a:xfrm>
            <a:off x="605972" y="1542596"/>
            <a:ext cx="10515600" cy="4093261"/>
          </a:xfrm>
        </p:spPr>
        <p:txBody>
          <a:bodyPr>
            <a:normAutofit fontScale="92500" lnSpcReduction="20000"/>
          </a:bodyPr>
          <a:lstStyle/>
          <a:p>
            <a:pPr marL="457200" indent="-457200">
              <a:buFont typeface="Arial" panose="020B0604020202020204" pitchFamily="34" charset="0"/>
              <a:buChar char="•"/>
            </a:pPr>
            <a:r>
              <a:rPr lang="en-GB" dirty="0"/>
              <a:t>Personal Tutor</a:t>
            </a:r>
          </a:p>
          <a:p>
            <a:pPr marL="457200" indent="-457200">
              <a:buFont typeface="Arial" panose="020B0604020202020204" pitchFamily="34" charset="0"/>
              <a:buChar char="•"/>
            </a:pPr>
            <a:r>
              <a:rPr lang="en-GB" dirty="0"/>
              <a:t>Mentor</a:t>
            </a:r>
          </a:p>
          <a:p>
            <a:pPr marL="457200" indent="-457200">
              <a:buFont typeface="Arial" panose="020B0604020202020204" pitchFamily="34" charset="0"/>
              <a:buChar char="•"/>
            </a:pPr>
            <a:r>
              <a:rPr lang="en-GB" dirty="0"/>
              <a:t>Regional Lead Tutor</a:t>
            </a:r>
          </a:p>
          <a:p>
            <a:pPr marL="457200" indent="-457200">
              <a:buFont typeface="Arial" panose="020B0604020202020204" pitchFamily="34" charset="0"/>
              <a:buChar char="•"/>
            </a:pPr>
            <a:r>
              <a:rPr lang="en-GB" dirty="0"/>
              <a:t>Individual needs- ALN and Neurodiversity Network</a:t>
            </a:r>
          </a:p>
          <a:p>
            <a:pPr marL="457200" indent="-457200">
              <a:buFont typeface="Arial" panose="020B0604020202020204" pitchFamily="34" charset="0"/>
              <a:buChar char="•"/>
            </a:pPr>
            <a:r>
              <a:rPr lang="en-GB" dirty="0"/>
              <a:t>Wellbeing support</a:t>
            </a:r>
          </a:p>
          <a:p>
            <a:pPr marL="457200" indent="-457200">
              <a:buFont typeface="Arial" panose="020B0604020202020204" pitchFamily="34" charset="0"/>
              <a:buChar char="•"/>
            </a:pPr>
            <a:r>
              <a:rPr lang="en-GB" dirty="0"/>
              <a:t>EAL network group and support strategies</a:t>
            </a:r>
          </a:p>
          <a:p>
            <a:pPr marL="457200" indent="-457200">
              <a:buFont typeface="Arial" panose="020B0604020202020204" pitchFamily="34" charset="0"/>
              <a:buChar char="•"/>
            </a:pPr>
            <a:r>
              <a:rPr lang="en-GB" dirty="0"/>
              <a:t>Childminder offer</a:t>
            </a:r>
          </a:p>
          <a:p>
            <a:pPr marL="457200" indent="-457200">
              <a:buFont typeface="Arial" panose="020B0604020202020204" pitchFamily="34" charset="0"/>
              <a:buChar char="•"/>
            </a:pPr>
            <a:r>
              <a:rPr lang="en-GB" dirty="0"/>
              <a:t>Visits, meetings, emails, discussions, training</a:t>
            </a:r>
          </a:p>
          <a:p>
            <a:pPr marL="457200" indent="-457200">
              <a:buFont typeface="Arial" panose="020B0604020202020204" pitchFamily="34" charset="0"/>
              <a:buChar char="•"/>
            </a:pPr>
            <a:r>
              <a:rPr lang="en-GB" dirty="0"/>
              <a:t>Resource bank- modules, </a:t>
            </a:r>
            <a:r>
              <a:rPr lang="en-GB" dirty="0" err="1"/>
              <a:t>padlets</a:t>
            </a:r>
            <a:r>
              <a:rPr lang="en-GB" dirty="0"/>
              <a:t>, study packs, </a:t>
            </a:r>
            <a:r>
              <a:rPr lang="en-GB" dirty="0" err="1"/>
              <a:t>youtube</a:t>
            </a:r>
            <a:r>
              <a:rPr lang="en-GB" dirty="0"/>
              <a:t> playlist</a:t>
            </a:r>
          </a:p>
          <a:p>
            <a:pPr marL="457200" indent="-457200">
              <a:buFont typeface="Arial" panose="020B0604020202020204" pitchFamily="34" charset="0"/>
              <a:buChar char="•"/>
            </a:pPr>
            <a:r>
              <a:rPr lang="en-GB" dirty="0"/>
              <a:t>Workshops e.g. Reflective account</a:t>
            </a:r>
          </a:p>
        </p:txBody>
      </p:sp>
      <p:pic>
        <p:nvPicPr>
          <p:cNvPr id="5" name="Picture 4" descr="A group of people putting their hands together&#10;&#10;AI-generated content may be incorrect.">
            <a:extLst>
              <a:ext uri="{FF2B5EF4-FFF2-40B4-BE49-F238E27FC236}">
                <a16:creationId xmlns:a16="http://schemas.microsoft.com/office/drawing/2014/main" id="{41848FE3-403A-E5E0-30E7-D8055380B0E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499924" y="549946"/>
            <a:ext cx="3165135" cy="2091654"/>
          </a:xfrm>
          <a:prstGeom prst="rect">
            <a:avLst/>
          </a:prstGeom>
        </p:spPr>
      </p:pic>
    </p:spTree>
    <p:extLst>
      <p:ext uri="{BB962C8B-B14F-4D97-AF65-F5344CB8AC3E}">
        <p14:creationId xmlns:p14="http://schemas.microsoft.com/office/powerpoint/2010/main" val="1882926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47D7A-DE61-7EAA-1CF1-3A759AB1E878}"/>
              </a:ext>
            </a:extLst>
          </p:cNvPr>
          <p:cNvSpPr>
            <a:spLocks noGrp="1"/>
          </p:cNvSpPr>
          <p:nvPr>
            <p:ph type="title"/>
          </p:nvPr>
        </p:nvSpPr>
        <p:spPr>
          <a:xfrm>
            <a:off x="839788" y="365125"/>
            <a:ext cx="10515600" cy="1325563"/>
          </a:xfrm>
        </p:spPr>
        <p:txBody>
          <a:bodyPr anchor="ctr">
            <a:normAutofit/>
          </a:bodyPr>
          <a:lstStyle/>
          <a:p>
            <a:r>
              <a:rPr kumimoji="0" lang="en-GB" b="0" i="0" u="none" strike="noStrike" kern="1200" cap="none" spc="0" normalizeH="0" baseline="0" noProof="0" dirty="0">
                <a:ln>
                  <a:noFill/>
                </a:ln>
                <a:effectLst/>
                <a:uLnTx/>
                <a:uFillTx/>
              </a:rPr>
              <a:t>Introduction to the Childminder offer</a:t>
            </a:r>
            <a:endParaRPr lang="en-GB" dirty="0"/>
          </a:p>
        </p:txBody>
      </p:sp>
      <p:sp>
        <p:nvSpPr>
          <p:cNvPr id="3" name="Content Placeholder 2">
            <a:extLst>
              <a:ext uri="{FF2B5EF4-FFF2-40B4-BE49-F238E27FC236}">
                <a16:creationId xmlns:a16="http://schemas.microsoft.com/office/drawing/2014/main" id="{F6923399-EFCD-F4B1-7F32-3011A77068CE}"/>
              </a:ext>
            </a:extLst>
          </p:cNvPr>
          <p:cNvSpPr>
            <a:spLocks noGrp="1"/>
          </p:cNvSpPr>
          <p:nvPr>
            <p:ph sz="half" idx="2"/>
          </p:nvPr>
        </p:nvSpPr>
        <p:spPr>
          <a:xfrm>
            <a:off x="839788" y="1714321"/>
            <a:ext cx="7113107" cy="4475342"/>
          </a:xfrm>
        </p:spPr>
        <p:txBody>
          <a:bodyPr vert="horz" lIns="91440" tIns="45720" rIns="91440" bIns="45720" rtlCol="0" anchor="t">
            <a:normAutofit/>
          </a:bodyPr>
          <a:lstStyle/>
          <a:p>
            <a:pPr>
              <a:spcBef>
                <a:spcPts val="0"/>
              </a:spcBef>
              <a:spcAft>
                <a:spcPts val="800"/>
              </a:spcAft>
              <a:defRPr/>
            </a:pPr>
            <a:endParaRPr lang="en-GB" sz="2000" b="1" i="1" kern="100"/>
          </a:p>
          <a:p>
            <a:pPr>
              <a:spcBef>
                <a:spcPts val="0"/>
              </a:spcBef>
              <a:spcAft>
                <a:spcPts val="800"/>
              </a:spcAft>
              <a:defRPr/>
            </a:pPr>
            <a:r>
              <a:rPr kumimoji="0" lang="en-GB" sz="2400" i="1" u="none" strike="noStrike" kern="100" cap="none" spc="0" normalizeH="0" baseline="0" noProof="0">
                <a:ln>
                  <a:noFill/>
                </a:ln>
                <a:effectLst/>
                <a:uLnTx/>
                <a:uFillTx/>
              </a:rPr>
              <a:t>We recognise that childminders provide a unique service to the children and families they work with. To support this, the offer for our childminder student teachers will be bespoke to their individual needs and their setting, whilst also ensuring they are fulfilling the requirements of the EYITT course. </a:t>
            </a:r>
            <a:endParaRPr lang="en-GB" sz="2400">
              <a:ea typeface="Calibri"/>
              <a:cs typeface="Calibri"/>
            </a:endParaRPr>
          </a:p>
          <a:p>
            <a:pPr>
              <a:spcBef>
                <a:spcPts val="0"/>
              </a:spcBef>
              <a:spcAft>
                <a:spcPts val="800"/>
              </a:spcAft>
              <a:defRPr/>
            </a:pPr>
            <a:endParaRPr lang="en-GB" sz="2400" i="1" kern="100"/>
          </a:p>
          <a:p>
            <a:pPr marL="0" marR="0" lvl="0" indent="0" defTabSz="914400">
              <a:spcBef>
                <a:spcPts val="0"/>
              </a:spcBef>
              <a:spcAft>
                <a:spcPts val="800"/>
              </a:spcAft>
              <a:buClrTx/>
              <a:buSzTx/>
              <a:buFontTx/>
              <a:buNone/>
              <a:tabLst/>
              <a:defRPr/>
            </a:pPr>
            <a:r>
              <a:rPr lang="en-GB" sz="2400" i="1" kern="100"/>
              <a:t>*</a:t>
            </a:r>
            <a:r>
              <a:rPr kumimoji="0" lang="en-GB" sz="2400" i="1" u="none" strike="noStrike" kern="100" cap="none" spc="0" normalizeH="0" baseline="0" noProof="0">
                <a:ln>
                  <a:noFill/>
                </a:ln>
                <a:effectLst/>
                <a:uLnTx/>
                <a:uFillTx/>
              </a:rPr>
              <a:t>Where necessary reasonable adjustments will be made during the programme</a:t>
            </a:r>
            <a:r>
              <a:rPr lang="en-GB" sz="2400" i="1" kern="100"/>
              <a:t>*</a:t>
            </a:r>
            <a:endParaRPr lang="en-GB" sz="2400">
              <a:ea typeface="Calibri"/>
              <a:cs typeface="Calibri"/>
            </a:endParaRPr>
          </a:p>
          <a:p>
            <a:pPr marL="0" marR="0" lvl="0" indent="0" defTabSz="914400" rtl="0" eaLnBrk="1" fontAlgn="auto" latinLnBrk="0" hangingPunct="1">
              <a:spcBef>
                <a:spcPts val="0"/>
              </a:spcBef>
              <a:spcAft>
                <a:spcPts val="800"/>
              </a:spcAft>
              <a:buClrTx/>
              <a:buSzTx/>
              <a:buFontTx/>
              <a:buNone/>
              <a:tabLst/>
              <a:defRPr/>
            </a:pPr>
            <a:endParaRPr lang="en-GB" sz="2400" kern="100">
              <a:ea typeface="Calibri"/>
              <a:cs typeface="Calibri"/>
            </a:endParaRPr>
          </a:p>
        </p:txBody>
      </p:sp>
      <p:pic>
        <p:nvPicPr>
          <p:cNvPr id="4" name="Picture 3">
            <a:extLst>
              <a:ext uri="{FF2B5EF4-FFF2-40B4-BE49-F238E27FC236}">
                <a16:creationId xmlns:a16="http://schemas.microsoft.com/office/drawing/2014/main" id="{18410283-85E2-CA12-7F9D-2724E5A75C0B}"/>
              </a:ext>
            </a:extLst>
          </p:cNvPr>
          <p:cNvPicPr>
            <a:picLocks noChangeAspect="1"/>
          </p:cNvPicPr>
          <p:nvPr/>
        </p:nvPicPr>
        <p:blipFill>
          <a:blip r:embed="rId3">
            <a:extLst>
              <a:ext uri="{837473B0-CC2E-450A-ABE3-18F120FF3D39}">
                <a1611:picAttrSrcUrl xmlns:a1611="http://schemas.microsoft.com/office/drawing/2016/11/main" r:id="rId4"/>
              </a:ext>
            </a:extLst>
          </a:blip>
          <a:srcRect t="28913" r="-1" b="-1"/>
          <a:stretch>
            <a:fillRect/>
          </a:stretch>
        </p:blipFill>
        <p:spPr>
          <a:xfrm>
            <a:off x="8386313" y="2510187"/>
            <a:ext cx="3213490" cy="2289985"/>
          </a:xfrm>
          <a:prstGeom prst="rect">
            <a:avLst/>
          </a:prstGeom>
          <a:noFill/>
        </p:spPr>
      </p:pic>
    </p:spTree>
    <p:extLst>
      <p:ext uri="{BB962C8B-B14F-4D97-AF65-F5344CB8AC3E}">
        <p14:creationId xmlns:p14="http://schemas.microsoft.com/office/powerpoint/2010/main" val="2125880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8C4D8-D24F-3EC9-A9A0-BAD54E6250E4}"/>
              </a:ext>
            </a:extLst>
          </p:cNvPr>
          <p:cNvSpPr>
            <a:spLocks noGrp="1"/>
          </p:cNvSpPr>
          <p:nvPr>
            <p:ph type="title"/>
          </p:nvPr>
        </p:nvSpPr>
        <p:spPr/>
        <p:txBody>
          <a:bodyPr/>
          <a:lstStyle/>
          <a:p>
            <a:r>
              <a:rPr lang="en-GB"/>
              <a:t>What does this look like?</a:t>
            </a:r>
            <a:endParaRPr lang="en-GB">
              <a:ea typeface="Calibri Light"/>
              <a:cs typeface="Calibri Light"/>
            </a:endParaRPr>
          </a:p>
        </p:txBody>
      </p:sp>
      <p:sp>
        <p:nvSpPr>
          <p:cNvPr id="3" name="Content Placeholder 2">
            <a:extLst>
              <a:ext uri="{FF2B5EF4-FFF2-40B4-BE49-F238E27FC236}">
                <a16:creationId xmlns:a16="http://schemas.microsoft.com/office/drawing/2014/main" id="{A8D65805-61FE-2F38-50F1-7F288BCC8AAB}"/>
              </a:ext>
            </a:extLst>
          </p:cNvPr>
          <p:cNvSpPr>
            <a:spLocks noGrp="1"/>
          </p:cNvSpPr>
          <p:nvPr>
            <p:ph idx="1"/>
          </p:nvPr>
        </p:nvSpPr>
        <p:spPr>
          <a:xfrm>
            <a:off x="838200" y="1545771"/>
            <a:ext cx="10515600" cy="4373115"/>
          </a:xfrm>
        </p:spPr>
        <p:txBody>
          <a:bodyPr vert="horz" lIns="91440" tIns="45720" rIns="91440" bIns="45720" rtlCol="0" anchor="t">
            <a:normAutofit lnSpcReduction="10000"/>
          </a:bodyPr>
          <a:lstStyle/>
          <a:p>
            <a:pPr marL="342900" indent="-342900">
              <a:lnSpc>
                <a:spcPct val="107000"/>
              </a:lnSpc>
              <a:spcBef>
                <a:spcPts val="0"/>
              </a:spcBef>
              <a:buFont typeface="Arial" panose="05050102010706020507" pitchFamily="18" charset="2"/>
              <a:buChar char="•"/>
              <a:defRPr/>
            </a:pPr>
            <a:endParaRPr lang="en-GB" kern="100">
              <a:solidFill>
                <a:srgbClr val="000000"/>
              </a:solidFill>
              <a:ea typeface="Aptos" panose="020B0004020202020204" pitchFamily="34" charset="0"/>
              <a:cs typeface="Times New Roman"/>
            </a:endParaRPr>
          </a:p>
          <a:p>
            <a:pPr marL="285750" indent="-285750">
              <a:lnSpc>
                <a:spcPct val="107000"/>
              </a:lnSpc>
              <a:spcBef>
                <a:spcPts val="0"/>
              </a:spcBef>
              <a:spcAft>
                <a:spcPts val="800"/>
              </a:spcAft>
              <a:buFont typeface="Arial" panose="05050102010706020507" pitchFamily="18" charset="2"/>
              <a:buChar char="•"/>
              <a:defRPr/>
            </a:pPr>
            <a:r>
              <a:rPr lang="en-GB" kern="100">
                <a:solidFill>
                  <a:srgbClr val="000000"/>
                </a:solidFill>
                <a:latin typeface="Calibri"/>
                <a:ea typeface="Calibri"/>
                <a:cs typeface="Calibri"/>
              </a:rPr>
              <a:t>To</a:t>
            </a:r>
            <a:r>
              <a:rPr lang="en-GB" kern="100">
                <a:solidFill>
                  <a:srgbClr val="000000"/>
                </a:solidFill>
                <a:ea typeface="Calibri"/>
                <a:cs typeface="Calibri"/>
              </a:rPr>
              <a:t> ensure that childminders have a tailored approach:</a:t>
            </a:r>
            <a:endParaRPr lang="en-US" kern="100">
              <a:solidFill>
                <a:srgbClr val="000000"/>
              </a:solidFill>
              <a:ea typeface="Calibri"/>
              <a:cs typeface="Calibri"/>
            </a:endParaRPr>
          </a:p>
          <a:p>
            <a:pPr marL="457200" indent="-457200">
              <a:lnSpc>
                <a:spcPct val="107000"/>
              </a:lnSpc>
              <a:spcBef>
                <a:spcPts val="0"/>
              </a:spcBef>
              <a:buChar char="•"/>
              <a:defRPr/>
            </a:pPr>
            <a:r>
              <a:rPr lang="en-GB" kern="100">
                <a:solidFill>
                  <a:srgbClr val="000000"/>
                </a:solidFill>
                <a:ea typeface="Calibri"/>
                <a:cs typeface="Calibri"/>
              </a:rPr>
              <a:t>Support prior to interview via a telephone or Teams call regarding any questions, such as funding for the programme. </a:t>
            </a:r>
            <a:endParaRPr lang="en-US" kern="100">
              <a:solidFill>
                <a:srgbClr val="000000"/>
              </a:solidFill>
              <a:ea typeface="Calibri"/>
              <a:cs typeface="Calibri"/>
            </a:endParaRPr>
          </a:p>
          <a:p>
            <a:pPr marL="457200" indent="-457200">
              <a:lnSpc>
                <a:spcPct val="107000"/>
              </a:lnSpc>
              <a:spcBef>
                <a:spcPts val="0"/>
              </a:spcBef>
              <a:buChar char="•"/>
              <a:defRPr/>
            </a:pPr>
            <a:r>
              <a:rPr lang="en-GB" kern="100">
                <a:solidFill>
                  <a:srgbClr val="000000"/>
                </a:solidFill>
                <a:ea typeface="Aptos" panose="020B0004020202020204" pitchFamily="34" charset="0"/>
                <a:cs typeface="Times New Roman"/>
              </a:rPr>
              <a:t>Once on programme, a call where we will work together to plan out the journey from start to finish. This will include a discussion around individual placement requirements.</a:t>
            </a:r>
            <a:endParaRPr lang="en-GB">
              <a:ea typeface="Calibri" panose="020F0502020204030204"/>
              <a:cs typeface="Calibri" panose="020F0502020204030204"/>
            </a:endParaRPr>
          </a:p>
          <a:p>
            <a:pPr marL="457200" indent="-457200">
              <a:lnSpc>
                <a:spcPct val="107000"/>
              </a:lnSpc>
              <a:spcBef>
                <a:spcPts val="0"/>
              </a:spcBef>
              <a:buChar char="•"/>
              <a:defRPr/>
            </a:pPr>
            <a:r>
              <a:rPr kumimoji="0" lang="en-GB" b="0" i="0" u="none" strike="noStrike" kern="100" cap="none" spc="0" normalizeH="0" baseline="0" noProof="0">
                <a:ln>
                  <a:noFill/>
                </a:ln>
                <a:solidFill>
                  <a:srgbClr val="000000"/>
                </a:solidFill>
                <a:effectLst/>
                <a:uLnTx/>
                <a:uFillTx/>
                <a:ea typeface="Aptos" panose="020B0004020202020204" pitchFamily="34" charset="0"/>
                <a:cs typeface="Times New Roman"/>
              </a:rPr>
              <a:t>Support to find a suitable mentor if required, who can</a:t>
            </a:r>
            <a:r>
              <a:rPr lang="en-GB" kern="100">
                <a:solidFill>
                  <a:srgbClr val="000000"/>
                </a:solidFill>
                <a:ea typeface="Aptos" panose="020B0004020202020204" pitchFamily="34" charset="0"/>
                <a:cs typeface="Times New Roman"/>
              </a:rPr>
              <a:t> help</a:t>
            </a:r>
            <a:r>
              <a:rPr kumimoji="0" lang="en-GB" b="0" i="0" u="none" strike="noStrike" kern="100" cap="none" spc="0" normalizeH="0" baseline="0" noProof="0">
                <a:ln>
                  <a:noFill/>
                </a:ln>
                <a:solidFill>
                  <a:srgbClr val="000000"/>
                </a:solidFill>
                <a:effectLst/>
                <a:uLnTx/>
                <a:uFillTx/>
                <a:ea typeface="Aptos" panose="020B0004020202020204" pitchFamily="34" charset="0"/>
                <a:cs typeface="Times New Roman"/>
              </a:rPr>
              <a:t> to develop your teaching practice and knowledge across the different age groups</a:t>
            </a:r>
            <a:r>
              <a:rPr lang="en-GB" kern="100">
                <a:solidFill>
                  <a:srgbClr val="000000"/>
                </a:solidFill>
                <a:ea typeface="Aptos" panose="020B0004020202020204" pitchFamily="34" charset="0"/>
                <a:cs typeface="Times New Roman"/>
              </a:rPr>
              <a:t>.</a:t>
            </a:r>
            <a:endParaRPr lang="en-GB" b="0" i="0" u="none" strike="noStrike" kern="100" cap="none" spc="0" normalizeH="0" baseline="0" noProof="0">
              <a:ln>
                <a:noFill/>
              </a:ln>
              <a:solidFill>
                <a:srgbClr val="000000"/>
              </a:solidFill>
              <a:effectLst/>
              <a:uLnTx/>
              <a:uFillTx/>
              <a:ea typeface="Aptos" panose="020B0004020202020204" pitchFamily="34" charset="0"/>
              <a:cs typeface="Times New Roman"/>
            </a:endParaRPr>
          </a:p>
          <a:p>
            <a:pPr marL="342900" marR="0" lvl="0" indent="-342900" algn="l" defTabSz="914400" rtl="0" eaLnBrk="1" fontAlgn="auto" latinLnBrk="0" hangingPunct="1">
              <a:lnSpc>
                <a:spcPct val="107000"/>
              </a:lnSpc>
              <a:spcBef>
                <a:spcPts val="0"/>
              </a:spcBef>
              <a:spcAft>
                <a:spcPts val="0"/>
              </a:spcAft>
              <a:buClrTx/>
              <a:buSzTx/>
              <a:buFont typeface="Arial" panose="05050102010706020507" pitchFamily="18" charset="2"/>
              <a:buChar char="•"/>
              <a:tabLst/>
              <a:defRPr/>
            </a:pPr>
            <a:endParaRPr lang="en-GB" b="0" i="0" u="none" strike="noStrike" kern="100" cap="none" spc="0" normalizeH="0" baseline="0" noProof="0">
              <a:ln>
                <a:noFill/>
              </a:ln>
              <a:solidFill>
                <a:srgbClr val="000000"/>
              </a:solidFill>
              <a:effectLst/>
              <a:uLnTx/>
              <a:uFillTx/>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2750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49943-DD30-1C93-A14C-C5D59AF743F5}"/>
              </a:ext>
            </a:extLst>
          </p:cNvPr>
          <p:cNvSpPr>
            <a:spLocks noGrp="1"/>
          </p:cNvSpPr>
          <p:nvPr>
            <p:ph type="title"/>
          </p:nvPr>
        </p:nvSpPr>
        <p:spPr/>
        <p:txBody>
          <a:bodyPr/>
          <a:lstStyle/>
          <a:p>
            <a:r>
              <a:rPr lang="en-GB"/>
              <a:t>Childminder offer continued</a:t>
            </a:r>
          </a:p>
        </p:txBody>
      </p:sp>
      <p:sp>
        <p:nvSpPr>
          <p:cNvPr id="3" name="Content Placeholder 2">
            <a:extLst>
              <a:ext uri="{FF2B5EF4-FFF2-40B4-BE49-F238E27FC236}">
                <a16:creationId xmlns:a16="http://schemas.microsoft.com/office/drawing/2014/main" id="{41D910AF-F6EE-3D24-6967-DD1AF55B0A4C}"/>
              </a:ext>
            </a:extLst>
          </p:cNvPr>
          <p:cNvSpPr>
            <a:spLocks noGrp="1"/>
          </p:cNvSpPr>
          <p:nvPr>
            <p:ph idx="1"/>
          </p:nvPr>
        </p:nvSpPr>
        <p:spPr/>
        <p:txBody>
          <a:bodyPr vert="horz" lIns="91440" tIns="45720" rIns="91440" bIns="45720" rtlCol="0" anchor="t">
            <a:normAutofit/>
          </a:bodyPr>
          <a:lstStyle/>
          <a:p>
            <a:pPr marL="342900" indent="-342900">
              <a:lnSpc>
                <a:spcPct val="107000"/>
              </a:lnSpc>
              <a:spcBef>
                <a:spcPts val="0"/>
              </a:spcBef>
              <a:buFont typeface="Symbol,Sans-Serif" panose="05050102010706020507" pitchFamily="18" charset="2"/>
              <a:buChar char=""/>
              <a:defRPr/>
            </a:pPr>
            <a:r>
              <a:rPr lang="en-GB" kern="100">
                <a:solidFill>
                  <a:srgbClr val="000000"/>
                </a:solidFill>
                <a:latin typeface="Calibri"/>
                <a:ea typeface="Calibri"/>
                <a:cs typeface="Calibri"/>
              </a:rPr>
              <a:t>Monthly training/support meetings/networking with other childminders at an appropriate time of day to support with aspects of the programme, such as Leadership Action Plan and working in partnership with colleagues and other professionals.</a:t>
            </a:r>
            <a:endParaRPr lang="en-US" kern="100">
              <a:solidFill>
                <a:srgbClr val="000000"/>
              </a:solidFill>
              <a:latin typeface="Calibri"/>
              <a:ea typeface="Calibri"/>
              <a:cs typeface="Calibri"/>
            </a:endParaRPr>
          </a:p>
          <a:p>
            <a:pPr marL="342900" indent="-342900">
              <a:lnSpc>
                <a:spcPct val="107000"/>
              </a:lnSpc>
              <a:spcBef>
                <a:spcPts val="0"/>
              </a:spcBef>
              <a:buFont typeface="Symbol" panose="05050102010706020507" pitchFamily="18" charset="2"/>
              <a:buChar char=""/>
              <a:defRPr/>
            </a:pPr>
            <a:r>
              <a:rPr kumimoji="0" lang="en-GB" b="0" i="0" u="none" strike="noStrike" kern="100" cap="none" spc="0" normalizeH="0" baseline="0" noProof="0">
                <a:ln>
                  <a:noFill/>
                </a:ln>
                <a:solidFill>
                  <a:srgbClr val="000000"/>
                </a:solidFill>
                <a:effectLst/>
                <a:uLnTx/>
                <a:uFillTx/>
                <a:latin typeface="Calibri" panose="020F0502020204030204"/>
                <a:ea typeface="Aptos" panose="020B0004020202020204" pitchFamily="34" charset="0"/>
                <a:cs typeface="Times New Roman"/>
              </a:rPr>
              <a:t>Weekly check </a:t>
            </a:r>
            <a:r>
              <a:rPr lang="en-GB" kern="100">
                <a:solidFill>
                  <a:srgbClr val="000000"/>
                </a:solidFill>
                <a:latin typeface="Calibri" panose="020F0502020204030204"/>
                <a:ea typeface="Aptos" panose="020B0004020202020204" pitchFamily="34" charset="0"/>
                <a:cs typeface="Times New Roman"/>
              </a:rPr>
              <a:t>ins</a:t>
            </a:r>
            <a:r>
              <a:rPr kumimoji="0" lang="en-GB" b="0" i="0" u="none" strike="noStrike" kern="100" cap="none" spc="0" normalizeH="0" baseline="0" noProof="0">
                <a:ln>
                  <a:noFill/>
                </a:ln>
                <a:solidFill>
                  <a:srgbClr val="000000"/>
                </a:solidFill>
                <a:effectLst/>
                <a:uLnTx/>
                <a:uFillTx/>
                <a:latin typeface="Calibri" panose="020F0502020204030204"/>
                <a:ea typeface="Aptos" panose="020B0004020202020204" pitchFamily="34" charset="0"/>
                <a:cs typeface="Times New Roman"/>
              </a:rPr>
              <a:t> from</a:t>
            </a:r>
            <a:r>
              <a:rPr lang="en-GB" kern="100">
                <a:solidFill>
                  <a:srgbClr val="000000"/>
                </a:solidFill>
                <a:latin typeface="Calibri" panose="020F0502020204030204"/>
                <a:ea typeface="Aptos" panose="020B0004020202020204" pitchFamily="34" charset="0"/>
                <a:cs typeface="Times New Roman"/>
              </a:rPr>
              <a:t> your personal tutor</a:t>
            </a:r>
            <a:r>
              <a:rPr kumimoji="0" lang="en-GB" b="0" i="0" u="none" strike="noStrike" kern="100" cap="none" spc="0" normalizeH="0" baseline="0" noProof="0">
                <a:ln>
                  <a:noFill/>
                </a:ln>
                <a:solidFill>
                  <a:srgbClr val="000000"/>
                </a:solidFill>
                <a:effectLst/>
                <a:uLnTx/>
                <a:uFillTx/>
                <a:latin typeface="Calibri" panose="020F0502020204030204"/>
                <a:ea typeface="Aptos" panose="020B0004020202020204" pitchFamily="34" charset="0"/>
                <a:cs typeface="Times New Roman"/>
              </a:rPr>
              <a:t> in chosen format (text/email/call). </a:t>
            </a:r>
            <a:endParaRPr lang="en-GB">
              <a:cs typeface="Times New Roman"/>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b="0" i="0" u="none" strike="noStrike" kern="100" cap="none" spc="0" normalizeH="0" baseline="0" noProof="0">
                <a:ln>
                  <a:noFill/>
                </a:ln>
                <a:solidFill>
                  <a:srgbClr val="000000"/>
                </a:solidFill>
                <a:effectLst/>
                <a:uLnTx/>
                <a:uFillTx/>
                <a:latin typeface="Calibri" panose="020F0502020204030204"/>
                <a:ea typeface="Aptos" panose="020B0004020202020204" pitchFamily="34" charset="0"/>
                <a:cs typeface="Times New Roman" panose="02020603050405020304" pitchFamily="18" charset="0"/>
              </a:rPr>
              <a:t>A communication log to record conversations between childminder and placement to support with planning and leadership evidence.</a:t>
            </a:r>
          </a:p>
          <a:p>
            <a:endParaRPr lang="en-GB"/>
          </a:p>
        </p:txBody>
      </p:sp>
    </p:spTree>
    <p:extLst>
      <p:ext uri="{BB962C8B-B14F-4D97-AF65-F5344CB8AC3E}">
        <p14:creationId xmlns:p14="http://schemas.microsoft.com/office/powerpoint/2010/main" val="58845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FE6FF-7D1A-9D0A-ADA1-B832DF4A8328}"/>
              </a:ext>
            </a:extLst>
          </p:cNvPr>
          <p:cNvSpPr>
            <a:spLocks noGrp="1"/>
          </p:cNvSpPr>
          <p:nvPr>
            <p:ph type="title"/>
          </p:nvPr>
        </p:nvSpPr>
        <p:spPr>
          <a:xfrm>
            <a:off x="839788" y="365125"/>
            <a:ext cx="10515600" cy="1325563"/>
          </a:xfrm>
        </p:spPr>
        <p:txBody>
          <a:bodyPr anchor="ctr">
            <a:normAutofit/>
          </a:bodyPr>
          <a:lstStyle/>
          <a:p>
            <a:r>
              <a:rPr lang="en-US"/>
              <a:t>Childminder specific examples</a:t>
            </a:r>
          </a:p>
        </p:txBody>
      </p:sp>
      <p:sp>
        <p:nvSpPr>
          <p:cNvPr id="3" name="Content Placeholder 2">
            <a:extLst>
              <a:ext uri="{FF2B5EF4-FFF2-40B4-BE49-F238E27FC236}">
                <a16:creationId xmlns:a16="http://schemas.microsoft.com/office/drawing/2014/main" id="{0E3F4DB1-0285-CEC7-85A7-942DD70CB111}"/>
              </a:ext>
            </a:extLst>
          </p:cNvPr>
          <p:cNvSpPr>
            <a:spLocks noGrp="1"/>
          </p:cNvSpPr>
          <p:nvPr>
            <p:ph sz="half" idx="2"/>
          </p:nvPr>
        </p:nvSpPr>
        <p:spPr>
          <a:xfrm>
            <a:off x="839788" y="2001868"/>
            <a:ext cx="5977296" cy="3641456"/>
          </a:xfrm>
        </p:spPr>
        <p:txBody>
          <a:bodyPr vert="horz" lIns="91440" tIns="45720" rIns="91440" bIns="45720" rtlCol="0" anchor="t">
            <a:normAutofit/>
          </a:bodyPr>
          <a:lstStyle/>
          <a:p>
            <a:pPr marL="457200" indent="-457200">
              <a:buChar char="•"/>
            </a:pPr>
            <a:r>
              <a:rPr lang="en-US" dirty="0"/>
              <a:t>Learning sequences in the home and on placement</a:t>
            </a:r>
          </a:p>
          <a:p>
            <a:pPr marL="457200" indent="-457200">
              <a:buChar char="•"/>
            </a:pPr>
            <a:r>
              <a:rPr lang="en-US" dirty="0"/>
              <a:t>Leadership Action Plan ideas</a:t>
            </a:r>
          </a:p>
          <a:p>
            <a:pPr marL="457200" indent="-457200">
              <a:buChar char="•"/>
            </a:pPr>
            <a:r>
              <a:rPr lang="en-US" dirty="0"/>
              <a:t>Placements</a:t>
            </a:r>
          </a:p>
          <a:p>
            <a:pPr marL="457200" indent="-457200">
              <a:buChar char="•"/>
            </a:pPr>
            <a:r>
              <a:rPr lang="en-US" dirty="0"/>
              <a:t>Termly reviews</a:t>
            </a:r>
          </a:p>
          <a:p>
            <a:pPr marL="457200" indent="-457200">
              <a:buChar char="•"/>
            </a:pPr>
            <a:r>
              <a:rPr lang="en-US" dirty="0"/>
              <a:t>Mentoring support</a:t>
            </a:r>
          </a:p>
          <a:p>
            <a:pPr marL="457200" indent="-457200">
              <a:buChar char="•"/>
            </a:pPr>
            <a:r>
              <a:rPr lang="en-US" dirty="0"/>
              <a:t>Childminder networking meetings</a:t>
            </a:r>
          </a:p>
          <a:p>
            <a:pPr marL="457200" indent="-457200">
              <a:buChar char="•"/>
            </a:pPr>
            <a:endParaRPr lang="en-US" dirty="0"/>
          </a:p>
        </p:txBody>
      </p:sp>
      <p:pic>
        <p:nvPicPr>
          <p:cNvPr id="4" name="Picture 3">
            <a:extLst>
              <a:ext uri="{FF2B5EF4-FFF2-40B4-BE49-F238E27FC236}">
                <a16:creationId xmlns:a16="http://schemas.microsoft.com/office/drawing/2014/main" id="{C548E8A4-2CC4-BB69-DDD4-8A6B985118A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456394" y="1685566"/>
            <a:ext cx="3621216" cy="3684588"/>
          </a:xfrm>
          <a:prstGeom prst="rect">
            <a:avLst/>
          </a:prstGeom>
          <a:noFill/>
        </p:spPr>
      </p:pic>
    </p:spTree>
    <p:extLst>
      <p:ext uri="{BB962C8B-B14F-4D97-AF65-F5344CB8AC3E}">
        <p14:creationId xmlns:p14="http://schemas.microsoft.com/office/powerpoint/2010/main" val="355561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6C88329-A42C-F5AD-1B59-0FCA6CE81F9D}"/>
              </a:ext>
            </a:extLst>
          </p:cNvPr>
          <p:cNvSpPr>
            <a:spLocks noGrp="1"/>
          </p:cNvSpPr>
          <p:nvPr>
            <p:ph type="title"/>
          </p:nvPr>
        </p:nvSpPr>
        <p:spPr>
          <a:xfrm>
            <a:off x="838200" y="365125"/>
            <a:ext cx="10515600" cy="1325563"/>
          </a:xfrm>
        </p:spPr>
        <p:txBody>
          <a:bodyPr/>
          <a:lstStyle/>
          <a:p>
            <a:r>
              <a:rPr lang="en-US"/>
              <a:t>A childminder Padlet of resources. </a:t>
            </a:r>
          </a:p>
        </p:txBody>
      </p:sp>
      <p:pic>
        <p:nvPicPr>
          <p:cNvPr id="8" name="Content Placeholder 7" descr="A screenshot of a phone&#10;&#10;AI-generated content may be incorrect.">
            <a:extLst>
              <a:ext uri="{FF2B5EF4-FFF2-40B4-BE49-F238E27FC236}">
                <a16:creationId xmlns:a16="http://schemas.microsoft.com/office/drawing/2014/main" id="{804041CE-8C6A-1E95-11CF-AFD30BAA357B}"/>
              </a:ext>
            </a:extLst>
          </p:cNvPr>
          <p:cNvPicPr>
            <a:picLocks noGrp="1" noChangeAspect="1"/>
          </p:cNvPicPr>
          <p:nvPr>
            <p:ph idx="1"/>
          </p:nvPr>
        </p:nvPicPr>
        <p:blipFill>
          <a:blip r:embed="rId3"/>
          <a:stretch>
            <a:fillRect/>
          </a:stretch>
        </p:blipFill>
        <p:spPr>
          <a:xfrm>
            <a:off x="1604552" y="1825625"/>
            <a:ext cx="8982895" cy="4092575"/>
          </a:xfrm>
        </p:spPr>
      </p:pic>
    </p:spTree>
    <p:extLst>
      <p:ext uri="{BB962C8B-B14F-4D97-AF65-F5344CB8AC3E}">
        <p14:creationId xmlns:p14="http://schemas.microsoft.com/office/powerpoint/2010/main" val="2864147727"/>
      </p:ext>
    </p:extLst>
  </p:cSld>
  <p:clrMapOvr>
    <a:masterClrMapping/>
  </p:clrMapOvr>
</p:sld>
</file>

<file path=ppt/theme/theme1.xml><?xml version="1.0" encoding="utf-8"?>
<a:theme xmlns:a="http://schemas.openxmlformats.org/drawingml/2006/main" name="Office Theme">
  <a:themeElements>
    <a:clrScheme name="BPN-OLP">
      <a:dk1>
        <a:srgbClr val="000000"/>
      </a:dk1>
      <a:lt1>
        <a:srgbClr val="FFFFFF"/>
      </a:lt1>
      <a:dk2>
        <a:srgbClr val="002855"/>
      </a:dk2>
      <a:lt2>
        <a:srgbClr val="D9D9D6"/>
      </a:lt2>
      <a:accent1>
        <a:srgbClr val="CE0F69"/>
      </a:accent1>
      <a:accent2>
        <a:srgbClr val="002855"/>
      </a:accent2>
      <a:accent3>
        <a:srgbClr val="0085CA"/>
      </a:accent3>
      <a:accent4>
        <a:srgbClr val="862550"/>
      </a:accent4>
      <a:accent5>
        <a:srgbClr val="97999B"/>
      </a:accent5>
      <a:accent6>
        <a:srgbClr val="3EB1C8"/>
      </a:accent6>
      <a:hlink>
        <a:srgbClr val="CE0F69"/>
      </a:hlink>
      <a:folHlink>
        <a:srgbClr val="AE247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PN - Ofsted_PP Template.pptx" id="{5CBED840-D1F6-492B-BE99-C6C5DE8F25BE}" vid="{942570C5-2D0C-492D-A2F9-B0C1D498B68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PN-OLP">
      <a:dk1>
        <a:srgbClr val="000000"/>
      </a:dk1>
      <a:lt1>
        <a:srgbClr val="FFFFFF"/>
      </a:lt1>
      <a:dk2>
        <a:srgbClr val="002855"/>
      </a:dk2>
      <a:lt2>
        <a:srgbClr val="D9D9D6"/>
      </a:lt2>
      <a:accent1>
        <a:srgbClr val="CE0F69"/>
      </a:accent1>
      <a:accent2>
        <a:srgbClr val="002855"/>
      </a:accent2>
      <a:accent3>
        <a:srgbClr val="0085CA"/>
      </a:accent3>
      <a:accent4>
        <a:srgbClr val="862550"/>
      </a:accent4>
      <a:accent5>
        <a:srgbClr val="97999B"/>
      </a:accent5>
      <a:accent6>
        <a:srgbClr val="3EB1C8"/>
      </a:accent6>
      <a:hlink>
        <a:srgbClr val="CE0F69"/>
      </a:hlink>
      <a:folHlink>
        <a:srgbClr val="AE247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PN Proudly part of SEG" id="{71E7941A-68CB-44DF-8841-0BC27D07C5D2}" vid="{5D51F5CC-BEEF-4D4C-A2E1-442DC246979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9DF5FEC382A2F4E84AACF2E25ADAFA2" ma:contentTypeVersion="4" ma:contentTypeDescription="Create a new document." ma:contentTypeScope="" ma:versionID="fe84090935300690ee99b69c424bdb68">
  <xsd:schema xmlns:xsd="http://www.w3.org/2001/XMLSchema" xmlns:xs="http://www.w3.org/2001/XMLSchema" xmlns:p="http://schemas.microsoft.com/office/2006/metadata/properties" xmlns:ns2="4333e0f0-56dc-4a92-ae1f-e542ac891e5c" targetNamespace="http://schemas.microsoft.com/office/2006/metadata/properties" ma:root="true" ma:fieldsID="a14fe3a89b24bebc7ffafc85860c4a6a" ns2:_="">
    <xsd:import namespace="4333e0f0-56dc-4a92-ae1f-e542ac891e5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33e0f0-56dc-4a92-ae1f-e542ac891e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BEA6BB-4D4B-44BB-AACC-53A11CA7A300}">
  <ds:schemaRefs>
    <ds:schemaRef ds:uri="4333e0f0-56dc-4a92-ae1f-e542ac891e5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7C81E57-8764-4A47-890E-48CEEEDAA7B1}">
  <ds:schemaRefs>
    <ds:schemaRef ds:uri="4333e0f0-56dc-4a92-ae1f-e542ac891e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1B4B28-5285-45DD-9734-C9D76A1E24E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BPN - Ofsted_PP Template</Template>
  <TotalTime>50</TotalTime>
  <Words>1947</Words>
  <Application>Microsoft Office PowerPoint</Application>
  <PresentationFormat>Widescreen</PresentationFormat>
  <Paragraphs>198</Paragraphs>
  <Slides>29</Slides>
  <Notes>15</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29</vt:i4>
      </vt:variant>
    </vt:vector>
  </HeadingPairs>
  <TitlesOfParts>
    <vt:vector size="41" baseType="lpstr">
      <vt:lpstr>Aptos</vt:lpstr>
      <vt:lpstr>Arial</vt:lpstr>
      <vt:lpstr>Calibri</vt:lpstr>
      <vt:lpstr>Calibri Light</vt:lpstr>
      <vt:lpstr>Century Gothic</vt:lpstr>
      <vt:lpstr>Lato</vt:lpstr>
      <vt:lpstr>Symbol</vt:lpstr>
      <vt:lpstr>Symbol,Sans-Serif</vt:lpstr>
      <vt:lpstr>Times New Roman</vt:lpstr>
      <vt:lpstr>Office Theme</vt:lpstr>
      <vt:lpstr>1_Office Theme</vt:lpstr>
      <vt:lpstr>2_Office Theme</vt:lpstr>
      <vt:lpstr> </vt:lpstr>
      <vt:lpstr>Early Years Teacher Status</vt:lpstr>
      <vt:lpstr>Why train with us?</vt:lpstr>
      <vt:lpstr>Helping you to succeed!</vt:lpstr>
      <vt:lpstr>Introduction to the Childminder offer</vt:lpstr>
      <vt:lpstr>What does this look like?</vt:lpstr>
      <vt:lpstr>Childminder offer continued</vt:lpstr>
      <vt:lpstr>Childminder specific examples</vt:lpstr>
      <vt:lpstr>A childminder Padlet of resources. </vt:lpstr>
      <vt:lpstr>What is the EYITT programme like?</vt:lpstr>
      <vt:lpstr>Programme Structure</vt:lpstr>
      <vt:lpstr>EYITT Curriculum Map</vt:lpstr>
      <vt:lpstr>Training Days</vt:lpstr>
      <vt:lpstr>The role of the setting/placement mentor</vt:lpstr>
      <vt:lpstr>A typical Day</vt:lpstr>
      <vt:lpstr>A typical week</vt:lpstr>
      <vt:lpstr>A typical month</vt:lpstr>
      <vt:lpstr>A typical term</vt:lpstr>
      <vt:lpstr>ITT requirements for placement</vt:lpstr>
      <vt:lpstr>How is Early Years Teacher Status assessed?</vt:lpstr>
      <vt:lpstr>What are the entry criteria?</vt:lpstr>
      <vt:lpstr>Equivalency Tests</vt:lpstr>
      <vt:lpstr>Maths for free!</vt:lpstr>
      <vt:lpstr>What childminders on EYITT are saying about us!</vt:lpstr>
      <vt:lpstr>PowerPoint Presentation</vt:lpstr>
      <vt:lpstr>We can help you take the next step!</vt:lpstr>
      <vt:lpstr>EY SEN programme</vt:lpstr>
      <vt:lpstr>Any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Almero Snyman</dc:creator>
  <cp:lastModifiedBy>Maxine Forrest</cp:lastModifiedBy>
  <cp:revision>21</cp:revision>
  <dcterms:created xsi:type="dcterms:W3CDTF">2025-07-04T11:23:43Z</dcterms:created>
  <dcterms:modified xsi:type="dcterms:W3CDTF">2026-05-14T08:39:59Z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0x010100C9DF5FEC382A2F4E84AACF2E25ADAFA2</vt:lpwstr>
  </property>
</Properties>
</file>